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28"/>
  </p:notesMasterIdLst>
  <p:handoutMasterIdLst>
    <p:handoutMasterId r:id="rId29"/>
  </p:handoutMasterIdLst>
  <p:sldIdLst>
    <p:sldId id="256" r:id="rId5"/>
    <p:sldId id="290" r:id="rId6"/>
    <p:sldId id="286" r:id="rId7"/>
    <p:sldId id="287" r:id="rId8"/>
    <p:sldId id="288" r:id="rId9"/>
    <p:sldId id="289" r:id="rId10"/>
    <p:sldId id="291" r:id="rId11"/>
    <p:sldId id="293" r:id="rId12"/>
    <p:sldId id="294" r:id="rId13"/>
    <p:sldId id="292" r:id="rId14"/>
    <p:sldId id="295" r:id="rId15"/>
    <p:sldId id="296" r:id="rId16"/>
    <p:sldId id="302" r:id="rId17"/>
    <p:sldId id="297" r:id="rId18"/>
    <p:sldId id="298" r:id="rId19"/>
    <p:sldId id="299" r:id="rId20"/>
    <p:sldId id="303" r:id="rId21"/>
    <p:sldId id="304" r:id="rId22"/>
    <p:sldId id="305" r:id="rId23"/>
    <p:sldId id="306" r:id="rId24"/>
    <p:sldId id="307" r:id="rId25"/>
    <p:sldId id="308" r:id="rId26"/>
    <p:sldId id="30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370" y="3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10EDE-327B-431B-80D9-148A385A292A}" type="doc">
      <dgm:prSet loTypeId="urn:microsoft.com/office/officeart/2016/7/layout/RepeatingBendingProcessNew" loCatId="process" qsTypeId="urn:microsoft.com/office/officeart/2005/8/quickstyle/simple1" qsCatId="simple" csTypeId="urn:microsoft.com/office/officeart/2005/8/colors/colorful3" csCatId="colorful" phldr="1"/>
      <dgm:spPr/>
      <dgm:t>
        <a:bodyPr/>
        <a:lstStyle/>
        <a:p>
          <a:endParaRPr lang="en-US"/>
        </a:p>
      </dgm:t>
    </dgm:pt>
    <dgm:pt modelId="{C429F98C-A681-4B33-944A-8DF523CDC50B}">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n-US" sz="1400" dirty="0"/>
            <a:t>To be listened to and have your wishes and feelings taken into consideration. </a:t>
          </a:r>
        </a:p>
      </dgm:t>
    </dgm:pt>
    <dgm:pt modelId="{B0961098-609A-4FD9-8486-98DD75FFB458}" type="parTrans" cxnId="{C778FCC7-AE98-4EB1-B03A-1E387D902207}">
      <dgm:prSet/>
      <dgm:spPr/>
      <dgm:t>
        <a:bodyPr/>
        <a:lstStyle/>
        <a:p>
          <a:endParaRPr lang="en-US"/>
        </a:p>
      </dgm:t>
    </dgm:pt>
    <dgm:pt modelId="{8A40FD7A-79F8-486B-9127-72E4D3EC2F51}" type="sibTrans" cxnId="{C778FCC7-AE98-4EB1-B03A-1E387D902207}">
      <dgm:prSet/>
      <dgm:spPr/>
      <dgm:t>
        <a:bodyPr/>
        <a:lstStyle/>
        <a:p>
          <a:endParaRPr lang="en-US" dirty="0"/>
        </a:p>
      </dgm:t>
    </dgm:pt>
    <dgm:pt modelId="{81D48E1D-7BFA-4573-8961-90BCCDBB6D97}">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n-US" sz="1400" dirty="0"/>
            <a:t>To attend meetings which are about you and, if you wish, be accompanied by a person with which you feel safe with and who you trust.</a:t>
          </a:r>
        </a:p>
      </dgm:t>
    </dgm:pt>
    <dgm:pt modelId="{1D1CE7A8-190F-4EFE-9851-A8D07563D167}" type="parTrans" cxnId="{47431AFC-42AA-4822-AF14-2B43EA1DB9BD}">
      <dgm:prSet/>
      <dgm:spPr/>
      <dgm:t>
        <a:bodyPr/>
        <a:lstStyle/>
        <a:p>
          <a:endParaRPr lang="en-US"/>
        </a:p>
      </dgm:t>
    </dgm:pt>
    <dgm:pt modelId="{C267FF52-8A51-4995-A9AB-2EAA56D062F8}" type="sibTrans" cxnId="{47431AFC-42AA-4822-AF14-2B43EA1DB9BD}">
      <dgm:prSet/>
      <dgm:spPr/>
      <dgm:t>
        <a:bodyPr/>
        <a:lstStyle/>
        <a:p>
          <a:endParaRPr lang="en-US" dirty="0"/>
        </a:p>
      </dgm:t>
    </dgm:pt>
    <dgm:pt modelId="{2F6E577F-7EBF-4943-AFA0-54139CC77E64}">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n-US" sz="1400" dirty="0"/>
            <a:t>You can have an advocate if you would like one. </a:t>
          </a:r>
        </a:p>
      </dgm:t>
    </dgm:pt>
    <dgm:pt modelId="{AEEB73CD-B0BE-4556-9FBD-4DAD25C3A1F1}" type="parTrans" cxnId="{6523CD62-7556-469D-BB56-C2E4E2583E08}">
      <dgm:prSet/>
      <dgm:spPr/>
      <dgm:t>
        <a:bodyPr/>
        <a:lstStyle/>
        <a:p>
          <a:endParaRPr lang="en-US"/>
        </a:p>
      </dgm:t>
    </dgm:pt>
    <dgm:pt modelId="{D9C728BA-C64A-4D94-990B-76E5B92BA774}" type="sibTrans" cxnId="{6523CD62-7556-469D-BB56-C2E4E2583E08}">
      <dgm:prSet/>
      <dgm:spPr/>
      <dgm:t>
        <a:bodyPr/>
        <a:lstStyle/>
        <a:p>
          <a:endParaRPr lang="en-US" dirty="0"/>
        </a:p>
      </dgm:t>
    </dgm:pt>
    <dgm:pt modelId="{B4EFAFA0-E6BC-47A3-987C-8EB8A238F45B}">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US" sz="1400" dirty="0"/>
            <a:t>You will not to be </a:t>
          </a:r>
          <a:r>
            <a:rPr lang="en-US" sz="1600" dirty="0"/>
            <a:t>discriminated</a:t>
          </a:r>
          <a:r>
            <a:rPr lang="en-US" sz="1400" dirty="0"/>
            <a:t> against. </a:t>
          </a:r>
        </a:p>
      </dgm:t>
    </dgm:pt>
    <dgm:pt modelId="{D754B2C2-C71E-43E4-9A62-C22B52779054}" type="parTrans" cxnId="{D832A6C3-D0DE-4921-A662-FF532ED96476}">
      <dgm:prSet/>
      <dgm:spPr/>
      <dgm:t>
        <a:bodyPr/>
        <a:lstStyle/>
        <a:p>
          <a:endParaRPr lang="en-US"/>
        </a:p>
      </dgm:t>
    </dgm:pt>
    <dgm:pt modelId="{C3C06944-F2C4-4C58-8037-B669583CA7EA}" type="sibTrans" cxnId="{D832A6C3-D0DE-4921-A662-FF532ED96476}">
      <dgm:prSet/>
      <dgm:spPr/>
      <dgm:t>
        <a:bodyPr/>
        <a:lstStyle/>
        <a:p>
          <a:endParaRPr lang="en-US" dirty="0"/>
        </a:p>
      </dgm:t>
    </dgm:pt>
    <dgm:pt modelId="{E66D2C09-18EF-49F0-9A69-170C230B0230}">
      <dgm:prSet custT="1"/>
      <dgm:spPr/>
      <dgm:t>
        <a:bodyPr/>
        <a:lstStyle/>
        <a:p>
          <a:r>
            <a:rPr lang="en-US" sz="1400" dirty="0"/>
            <a:t>To see and discuss reports and records written about you. </a:t>
          </a:r>
        </a:p>
      </dgm:t>
    </dgm:pt>
    <dgm:pt modelId="{CCBAE798-68E8-4C2D-81E8-092905DC54E0}" type="parTrans" cxnId="{B8BDCA78-0AD5-4AA5-903D-033764B71BD3}">
      <dgm:prSet/>
      <dgm:spPr/>
      <dgm:t>
        <a:bodyPr/>
        <a:lstStyle/>
        <a:p>
          <a:endParaRPr lang="en-US"/>
        </a:p>
      </dgm:t>
    </dgm:pt>
    <dgm:pt modelId="{5E2F1946-4DD3-4A37-B5DC-570083C8F4FB}" type="sibTrans" cxnId="{B8BDCA78-0AD5-4AA5-903D-033764B71BD3}">
      <dgm:prSet/>
      <dgm:spPr/>
      <dgm:t>
        <a:bodyPr/>
        <a:lstStyle/>
        <a:p>
          <a:endParaRPr lang="en-US" dirty="0"/>
        </a:p>
      </dgm:t>
    </dgm:pt>
    <dgm:pt modelId="{F173B8BB-B18C-4491-B135-14F171FF9FA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n-US" sz="1400" dirty="0"/>
            <a:t>To have future plans written in a way that you understand. </a:t>
          </a:r>
        </a:p>
      </dgm:t>
    </dgm:pt>
    <dgm:pt modelId="{593970C7-5C45-4DA9-B271-C35BA148EDA3}" type="parTrans" cxnId="{E14624A6-D4FE-47B5-990B-3D13EDB76CC0}">
      <dgm:prSet/>
      <dgm:spPr/>
      <dgm:t>
        <a:bodyPr/>
        <a:lstStyle/>
        <a:p>
          <a:endParaRPr lang="en-US"/>
        </a:p>
      </dgm:t>
    </dgm:pt>
    <dgm:pt modelId="{A33EA016-9300-4A6D-8666-85FC41B99BF2}" type="sibTrans" cxnId="{E14624A6-D4FE-47B5-990B-3D13EDB76CC0}">
      <dgm:prSet/>
      <dgm:spPr/>
      <dgm:t>
        <a:bodyPr/>
        <a:lstStyle/>
        <a:p>
          <a:endParaRPr lang="en-US" dirty="0"/>
        </a:p>
      </dgm:t>
    </dgm:pt>
    <dgm:pt modelId="{B423B270-2FA6-4C4F-9E0A-04BA6626348F}">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n-US" sz="1400" dirty="0"/>
            <a:t>To make a complaint and know you will be taken seriously. </a:t>
          </a:r>
        </a:p>
      </dgm:t>
    </dgm:pt>
    <dgm:pt modelId="{60453994-8250-4D43-96D2-CF89967E77F9}" type="parTrans" cxnId="{6C2436DE-48B0-4051-9C94-A02CB01185F2}">
      <dgm:prSet/>
      <dgm:spPr/>
      <dgm:t>
        <a:bodyPr/>
        <a:lstStyle/>
        <a:p>
          <a:endParaRPr lang="en-US"/>
        </a:p>
      </dgm:t>
    </dgm:pt>
    <dgm:pt modelId="{7C0DFF00-87BB-4947-A446-F7001DD4AE61}" type="sibTrans" cxnId="{6C2436DE-48B0-4051-9C94-A02CB01185F2}">
      <dgm:prSet/>
      <dgm:spPr/>
      <dgm:t>
        <a:bodyPr/>
        <a:lstStyle/>
        <a:p>
          <a:endParaRPr lang="en-US" dirty="0"/>
        </a:p>
      </dgm:t>
    </dgm:pt>
    <dgm:pt modelId="{F0949813-6FC4-4E06-8880-585EB0A599EA}">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n-US" sz="1400" dirty="0"/>
            <a:t>Your privacy will be respected. </a:t>
          </a:r>
        </a:p>
      </dgm:t>
    </dgm:pt>
    <dgm:pt modelId="{B2D35120-0D98-4394-9D6B-4B19B4638BDB}" type="parTrans" cxnId="{A54296A5-CE32-468E-BDE4-B4B9D0DEA7AE}">
      <dgm:prSet/>
      <dgm:spPr/>
      <dgm:t>
        <a:bodyPr/>
        <a:lstStyle/>
        <a:p>
          <a:endParaRPr lang="en-US"/>
        </a:p>
      </dgm:t>
    </dgm:pt>
    <dgm:pt modelId="{8DD53E76-F710-48A3-98CB-FF419C71E52C}" type="sibTrans" cxnId="{A54296A5-CE32-468E-BDE4-B4B9D0DEA7AE}">
      <dgm:prSet/>
      <dgm:spPr/>
      <dgm:t>
        <a:bodyPr/>
        <a:lstStyle/>
        <a:p>
          <a:endParaRPr lang="en-US" dirty="0"/>
        </a:p>
      </dgm:t>
    </dgm:pt>
    <dgm:pt modelId="{E51ECD6E-8D64-4A80-9D46-A609FF6A4146}">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US" sz="1400" dirty="0"/>
            <a:t>To be respected always and to have help overcoming any difficulties. </a:t>
          </a:r>
        </a:p>
      </dgm:t>
    </dgm:pt>
    <dgm:pt modelId="{6EB4728E-178A-43C2-A416-83025D50ADA4}" type="parTrans" cxnId="{A554CDD5-9845-4751-B225-30E0F180EA21}">
      <dgm:prSet/>
      <dgm:spPr/>
      <dgm:t>
        <a:bodyPr/>
        <a:lstStyle/>
        <a:p>
          <a:endParaRPr lang="en-US"/>
        </a:p>
      </dgm:t>
    </dgm:pt>
    <dgm:pt modelId="{83E2D493-2ECB-4A57-BFA1-82AD2E054B3D}" type="sibTrans" cxnId="{A554CDD5-9845-4751-B225-30E0F180EA21}">
      <dgm:prSet/>
      <dgm:spPr/>
      <dgm:t>
        <a:bodyPr/>
        <a:lstStyle/>
        <a:p>
          <a:endParaRPr lang="en-US" dirty="0"/>
        </a:p>
      </dgm:t>
    </dgm:pt>
    <dgm:pt modelId="{6059CB16-5BD8-4A73-BB00-7447463D0F2F}">
      <dgm:prSet custT="1"/>
      <dgm:spPr/>
      <dgm:t>
        <a:bodyPr/>
        <a:lstStyle/>
        <a:p>
          <a:r>
            <a:rPr lang="en-US" sz="1400" dirty="0"/>
            <a:t>To feel safe within the home and to be fairly treated. </a:t>
          </a:r>
        </a:p>
      </dgm:t>
    </dgm:pt>
    <dgm:pt modelId="{D0503069-C6BA-448A-9F6F-8093F0876117}" type="parTrans" cxnId="{E6675839-1112-45B1-B35B-87E8A2F2AAE9}">
      <dgm:prSet/>
      <dgm:spPr/>
      <dgm:t>
        <a:bodyPr/>
        <a:lstStyle/>
        <a:p>
          <a:endParaRPr lang="en-US"/>
        </a:p>
      </dgm:t>
    </dgm:pt>
    <dgm:pt modelId="{B004D841-3389-4827-AB2D-12F1ED645D9F}" type="sibTrans" cxnId="{E6675839-1112-45B1-B35B-87E8A2F2AAE9}">
      <dgm:prSet/>
      <dgm:spPr/>
      <dgm:t>
        <a:bodyPr/>
        <a:lstStyle/>
        <a:p>
          <a:endParaRPr lang="en-US" dirty="0"/>
        </a:p>
      </dgm:t>
    </dgm:pt>
    <dgm:pt modelId="{B589839B-4ABE-4A57-89B9-B78E395A72BF}">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n-US" sz="1400" dirty="0"/>
            <a:t>To be able to stay in contact with family and friends and carers where possible where it’s safe to do so. </a:t>
          </a:r>
        </a:p>
      </dgm:t>
    </dgm:pt>
    <dgm:pt modelId="{06A4901D-5F4B-421E-936D-32D1691B525B}" type="parTrans" cxnId="{8680DE6D-A46D-4346-9163-6AFB78CED09D}">
      <dgm:prSet/>
      <dgm:spPr/>
      <dgm:t>
        <a:bodyPr/>
        <a:lstStyle/>
        <a:p>
          <a:endParaRPr lang="en-US"/>
        </a:p>
      </dgm:t>
    </dgm:pt>
    <dgm:pt modelId="{EB131B7E-2A6D-473A-A052-9EA94F4EBDAB}" type="sibTrans" cxnId="{8680DE6D-A46D-4346-9163-6AFB78CED09D}">
      <dgm:prSet/>
      <dgm:spPr/>
      <dgm:t>
        <a:bodyPr/>
        <a:lstStyle/>
        <a:p>
          <a:endParaRPr lang="en-US" dirty="0"/>
        </a:p>
      </dgm:t>
    </dgm:pt>
    <dgm:pt modelId="{BA08E3E7-8179-4A07-88B2-FBA4E78AB236}">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n-US" sz="1400" dirty="0"/>
            <a:t>To be told how much pocket money you are entitled to. </a:t>
          </a:r>
        </a:p>
      </dgm:t>
    </dgm:pt>
    <dgm:pt modelId="{AF8675C3-ADCE-4109-AD57-7F48636B5791}" type="parTrans" cxnId="{3792D2B5-0387-40F4-9807-34845D20B085}">
      <dgm:prSet/>
      <dgm:spPr/>
      <dgm:t>
        <a:bodyPr/>
        <a:lstStyle/>
        <a:p>
          <a:endParaRPr lang="en-US"/>
        </a:p>
      </dgm:t>
    </dgm:pt>
    <dgm:pt modelId="{BFA109F1-906E-4408-B99D-39F57ED5CEA4}" type="sibTrans" cxnId="{3792D2B5-0387-40F4-9807-34845D20B085}">
      <dgm:prSet/>
      <dgm:spPr/>
      <dgm:t>
        <a:bodyPr/>
        <a:lstStyle/>
        <a:p>
          <a:endParaRPr lang="en-US" dirty="0"/>
        </a:p>
      </dgm:t>
    </dgm:pt>
    <dgm:pt modelId="{2EA674EB-5E8F-4BAA-A6E5-68AE9361E550}">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n-US" sz="1400" dirty="0"/>
            <a:t>To be involved in buying your clothes if you wish. </a:t>
          </a:r>
        </a:p>
      </dgm:t>
    </dgm:pt>
    <dgm:pt modelId="{3E2C17F6-70B3-4CEF-9EF8-EA10A654ABE8}" type="parTrans" cxnId="{18F4022E-8B4F-4447-AB69-093803B05BA7}">
      <dgm:prSet/>
      <dgm:spPr/>
      <dgm:t>
        <a:bodyPr/>
        <a:lstStyle/>
        <a:p>
          <a:endParaRPr lang="en-US"/>
        </a:p>
      </dgm:t>
    </dgm:pt>
    <dgm:pt modelId="{7E89BD3A-B245-4743-B413-8376DAE5175D}" type="sibTrans" cxnId="{18F4022E-8B4F-4447-AB69-093803B05BA7}">
      <dgm:prSet/>
      <dgm:spPr/>
      <dgm:t>
        <a:bodyPr/>
        <a:lstStyle/>
        <a:p>
          <a:endParaRPr lang="en-US" dirty="0"/>
        </a:p>
      </dgm:t>
    </dgm:pt>
    <dgm:pt modelId="{13CBD90F-BCF8-43B8-973A-B07326B5024A}">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n-US" sz="1400" dirty="0"/>
            <a:t>To have the correct preparation when leaving Felix House. </a:t>
          </a:r>
        </a:p>
      </dgm:t>
    </dgm:pt>
    <dgm:pt modelId="{17D07EB2-2195-4643-B77E-2D6071BFEF62}" type="parTrans" cxnId="{07C35520-2BD3-4281-8EA0-DE7930A96B31}">
      <dgm:prSet/>
      <dgm:spPr/>
      <dgm:t>
        <a:bodyPr/>
        <a:lstStyle/>
        <a:p>
          <a:endParaRPr lang="en-US"/>
        </a:p>
      </dgm:t>
    </dgm:pt>
    <dgm:pt modelId="{CEDBEFCD-7810-43CB-A1EC-CCE4555D0D42}" type="sibTrans" cxnId="{07C35520-2BD3-4281-8EA0-DE7930A96B31}">
      <dgm:prSet/>
      <dgm:spPr/>
      <dgm:t>
        <a:bodyPr/>
        <a:lstStyle/>
        <a:p>
          <a:endParaRPr lang="en-US" dirty="0"/>
        </a:p>
      </dgm:t>
    </dgm:pt>
    <dgm:pt modelId="{937D60E0-4C52-4DC8-A30C-03E1E7DD0E67}">
      <dgm:prSet custT="1"/>
      <dgm:spPr/>
      <dgm:t>
        <a:bodyPr/>
        <a:lstStyle/>
        <a:p>
          <a:r>
            <a:rPr lang="en-US" sz="1400" dirty="0"/>
            <a:t>To be protected from bullying and other difficult relationships. 16. To understand how to keep yourself safe when using the internet/social media</a:t>
          </a:r>
        </a:p>
      </dgm:t>
    </dgm:pt>
    <dgm:pt modelId="{DA58F38E-8621-4BDE-AE28-C450645BF9E8}" type="parTrans" cxnId="{D43CB4BE-7690-4E60-9642-278304326BDC}">
      <dgm:prSet/>
      <dgm:spPr/>
      <dgm:t>
        <a:bodyPr/>
        <a:lstStyle/>
        <a:p>
          <a:endParaRPr lang="en-US"/>
        </a:p>
      </dgm:t>
    </dgm:pt>
    <dgm:pt modelId="{5345D71C-8D08-4448-8884-04DF996B6E3C}" type="sibTrans" cxnId="{D43CB4BE-7690-4E60-9642-278304326BDC}">
      <dgm:prSet/>
      <dgm:spPr/>
      <dgm:t>
        <a:bodyPr/>
        <a:lstStyle/>
        <a:p>
          <a:endParaRPr lang="en-US"/>
        </a:p>
      </dgm:t>
    </dgm:pt>
    <dgm:pt modelId="{5DD7E662-8AAC-4D4A-A37D-22CEEBC59276}" type="pres">
      <dgm:prSet presAssocID="{AF910EDE-327B-431B-80D9-148A385A292A}" presName="Name0" presStyleCnt="0">
        <dgm:presLayoutVars>
          <dgm:dir/>
          <dgm:resizeHandles val="exact"/>
        </dgm:presLayoutVars>
      </dgm:prSet>
      <dgm:spPr/>
    </dgm:pt>
    <dgm:pt modelId="{07D4DD63-D9A4-4D76-AF39-962FDF016A4D}" type="pres">
      <dgm:prSet presAssocID="{C429F98C-A681-4B33-944A-8DF523CDC50B}" presName="node" presStyleLbl="node1" presStyleIdx="0" presStyleCnt="15">
        <dgm:presLayoutVars>
          <dgm:bulletEnabled val="1"/>
        </dgm:presLayoutVars>
      </dgm:prSet>
      <dgm:spPr/>
    </dgm:pt>
    <dgm:pt modelId="{E334811B-6E3E-424C-88EE-6BDB96C51FD7}" type="pres">
      <dgm:prSet presAssocID="{8A40FD7A-79F8-486B-9127-72E4D3EC2F51}" presName="sibTrans" presStyleLbl="sibTrans1D1" presStyleIdx="0" presStyleCnt="14"/>
      <dgm:spPr/>
    </dgm:pt>
    <dgm:pt modelId="{5AAD35E2-02F9-4CB2-93B0-CF2E869CF6AE}" type="pres">
      <dgm:prSet presAssocID="{8A40FD7A-79F8-486B-9127-72E4D3EC2F51}" presName="connectorText" presStyleLbl="sibTrans1D1" presStyleIdx="0" presStyleCnt="14"/>
      <dgm:spPr/>
    </dgm:pt>
    <dgm:pt modelId="{5205F6F7-BB50-46B7-BC5E-4B68D4C25FAE}" type="pres">
      <dgm:prSet presAssocID="{81D48E1D-7BFA-4573-8961-90BCCDBB6D97}" presName="node" presStyleLbl="node1" presStyleIdx="1" presStyleCnt="15" custScaleX="154508" custScaleY="133033">
        <dgm:presLayoutVars>
          <dgm:bulletEnabled val="1"/>
        </dgm:presLayoutVars>
      </dgm:prSet>
      <dgm:spPr/>
    </dgm:pt>
    <dgm:pt modelId="{E89698B0-8849-4260-8261-558D9714212E}" type="pres">
      <dgm:prSet presAssocID="{C267FF52-8A51-4995-A9AB-2EAA56D062F8}" presName="sibTrans" presStyleLbl="sibTrans1D1" presStyleIdx="1" presStyleCnt="14"/>
      <dgm:spPr/>
    </dgm:pt>
    <dgm:pt modelId="{096F3BF6-6770-4C5D-AEDB-2C03C94D3507}" type="pres">
      <dgm:prSet presAssocID="{C267FF52-8A51-4995-A9AB-2EAA56D062F8}" presName="connectorText" presStyleLbl="sibTrans1D1" presStyleIdx="1" presStyleCnt="14"/>
      <dgm:spPr/>
    </dgm:pt>
    <dgm:pt modelId="{1842C036-BB93-422A-B154-E1965CCCE15D}" type="pres">
      <dgm:prSet presAssocID="{2F6E577F-7EBF-4943-AFA0-54139CC77E64}" presName="node" presStyleLbl="node1" presStyleIdx="2" presStyleCnt="15">
        <dgm:presLayoutVars>
          <dgm:bulletEnabled val="1"/>
        </dgm:presLayoutVars>
      </dgm:prSet>
      <dgm:spPr/>
    </dgm:pt>
    <dgm:pt modelId="{1C300D6A-3FC5-4A92-926B-9241FD803D3F}" type="pres">
      <dgm:prSet presAssocID="{D9C728BA-C64A-4D94-990B-76E5B92BA774}" presName="sibTrans" presStyleLbl="sibTrans1D1" presStyleIdx="2" presStyleCnt="14"/>
      <dgm:spPr/>
    </dgm:pt>
    <dgm:pt modelId="{55D6586A-9770-4AD6-B8D6-5315336562CC}" type="pres">
      <dgm:prSet presAssocID="{D9C728BA-C64A-4D94-990B-76E5B92BA774}" presName="connectorText" presStyleLbl="sibTrans1D1" presStyleIdx="2" presStyleCnt="14"/>
      <dgm:spPr/>
    </dgm:pt>
    <dgm:pt modelId="{B6FDC3BA-8FA4-43C6-B474-D6829E16C824}" type="pres">
      <dgm:prSet presAssocID="{B4EFAFA0-E6BC-47A3-987C-8EB8A238F45B}" presName="node" presStyleLbl="node1" presStyleIdx="3" presStyleCnt="15">
        <dgm:presLayoutVars>
          <dgm:bulletEnabled val="1"/>
        </dgm:presLayoutVars>
      </dgm:prSet>
      <dgm:spPr/>
    </dgm:pt>
    <dgm:pt modelId="{F47AFD30-822F-4193-8C19-147E79A492D3}" type="pres">
      <dgm:prSet presAssocID="{C3C06944-F2C4-4C58-8037-B669583CA7EA}" presName="sibTrans" presStyleLbl="sibTrans1D1" presStyleIdx="3" presStyleCnt="14"/>
      <dgm:spPr/>
    </dgm:pt>
    <dgm:pt modelId="{CB9B034B-723A-4E44-8EB0-136429921D8C}" type="pres">
      <dgm:prSet presAssocID="{C3C06944-F2C4-4C58-8037-B669583CA7EA}" presName="connectorText" presStyleLbl="sibTrans1D1" presStyleIdx="3" presStyleCnt="14"/>
      <dgm:spPr/>
    </dgm:pt>
    <dgm:pt modelId="{D339FF36-AFDD-4CDD-9BAB-6100ABF1912F}" type="pres">
      <dgm:prSet presAssocID="{E66D2C09-18EF-49F0-9A69-170C230B0230}" presName="node" presStyleLbl="node1" presStyleIdx="4" presStyleCnt="15">
        <dgm:presLayoutVars>
          <dgm:bulletEnabled val="1"/>
        </dgm:presLayoutVars>
      </dgm:prSet>
      <dgm:spPr/>
    </dgm:pt>
    <dgm:pt modelId="{4CFFB0F5-5A87-41F8-89B4-A1DC6E3D4299}" type="pres">
      <dgm:prSet presAssocID="{5E2F1946-4DD3-4A37-B5DC-570083C8F4FB}" presName="sibTrans" presStyleLbl="sibTrans1D1" presStyleIdx="4" presStyleCnt="14"/>
      <dgm:spPr/>
    </dgm:pt>
    <dgm:pt modelId="{B6BF53B0-2384-4E78-BDE5-CADD6AF95EDE}" type="pres">
      <dgm:prSet presAssocID="{5E2F1946-4DD3-4A37-B5DC-570083C8F4FB}" presName="connectorText" presStyleLbl="sibTrans1D1" presStyleIdx="4" presStyleCnt="14"/>
      <dgm:spPr/>
    </dgm:pt>
    <dgm:pt modelId="{8411D903-703F-4EDA-BBF1-6E9E49D9DEFB}" type="pres">
      <dgm:prSet presAssocID="{F173B8BB-B18C-4491-B135-14F171FF9FAC}" presName="node" presStyleLbl="node1" presStyleIdx="5" presStyleCnt="15">
        <dgm:presLayoutVars>
          <dgm:bulletEnabled val="1"/>
        </dgm:presLayoutVars>
      </dgm:prSet>
      <dgm:spPr/>
    </dgm:pt>
    <dgm:pt modelId="{7BCBBD81-37BF-48D4-8B27-C53D3918F352}" type="pres">
      <dgm:prSet presAssocID="{A33EA016-9300-4A6D-8666-85FC41B99BF2}" presName="sibTrans" presStyleLbl="sibTrans1D1" presStyleIdx="5" presStyleCnt="14"/>
      <dgm:spPr/>
    </dgm:pt>
    <dgm:pt modelId="{3E61F1BC-9CAA-4F65-AAF4-069210FE5830}" type="pres">
      <dgm:prSet presAssocID="{A33EA016-9300-4A6D-8666-85FC41B99BF2}" presName="connectorText" presStyleLbl="sibTrans1D1" presStyleIdx="5" presStyleCnt="14"/>
      <dgm:spPr/>
    </dgm:pt>
    <dgm:pt modelId="{BBC07346-9519-45D2-AC61-86CA3675ED31}" type="pres">
      <dgm:prSet presAssocID="{B423B270-2FA6-4C4F-9E0A-04BA6626348F}" presName="node" presStyleLbl="node1" presStyleIdx="6" presStyleCnt="15">
        <dgm:presLayoutVars>
          <dgm:bulletEnabled val="1"/>
        </dgm:presLayoutVars>
      </dgm:prSet>
      <dgm:spPr/>
    </dgm:pt>
    <dgm:pt modelId="{D761680C-138A-4443-8C17-DFF334FEC193}" type="pres">
      <dgm:prSet presAssocID="{7C0DFF00-87BB-4947-A446-F7001DD4AE61}" presName="sibTrans" presStyleLbl="sibTrans1D1" presStyleIdx="6" presStyleCnt="14"/>
      <dgm:spPr/>
    </dgm:pt>
    <dgm:pt modelId="{FCDCF181-EBFF-4798-818E-2B5F29F0F68F}" type="pres">
      <dgm:prSet presAssocID="{7C0DFF00-87BB-4947-A446-F7001DD4AE61}" presName="connectorText" presStyleLbl="sibTrans1D1" presStyleIdx="6" presStyleCnt="14"/>
      <dgm:spPr/>
    </dgm:pt>
    <dgm:pt modelId="{4BC64606-4004-41D8-91C1-F2BE2327FBE3}" type="pres">
      <dgm:prSet presAssocID="{F0949813-6FC4-4E06-8880-585EB0A599EA}" presName="node" presStyleLbl="node1" presStyleIdx="7" presStyleCnt="15">
        <dgm:presLayoutVars>
          <dgm:bulletEnabled val="1"/>
        </dgm:presLayoutVars>
      </dgm:prSet>
      <dgm:spPr/>
    </dgm:pt>
    <dgm:pt modelId="{DBBF79BB-480F-4FA8-92CE-06E11DB281DF}" type="pres">
      <dgm:prSet presAssocID="{8DD53E76-F710-48A3-98CB-FF419C71E52C}" presName="sibTrans" presStyleLbl="sibTrans1D1" presStyleIdx="7" presStyleCnt="14"/>
      <dgm:spPr/>
    </dgm:pt>
    <dgm:pt modelId="{865384F0-3D15-4950-A499-B6413041B93A}" type="pres">
      <dgm:prSet presAssocID="{8DD53E76-F710-48A3-98CB-FF419C71E52C}" presName="connectorText" presStyleLbl="sibTrans1D1" presStyleIdx="7" presStyleCnt="14"/>
      <dgm:spPr/>
    </dgm:pt>
    <dgm:pt modelId="{50A9BD4A-2E4C-4658-BF7C-919FF0E9F12C}" type="pres">
      <dgm:prSet presAssocID="{E51ECD6E-8D64-4A80-9D46-A609FF6A4146}" presName="node" presStyleLbl="node1" presStyleIdx="8" presStyleCnt="15">
        <dgm:presLayoutVars>
          <dgm:bulletEnabled val="1"/>
        </dgm:presLayoutVars>
      </dgm:prSet>
      <dgm:spPr/>
    </dgm:pt>
    <dgm:pt modelId="{F9EE678C-2FF1-4AFE-8AE5-9CAA67BAAB72}" type="pres">
      <dgm:prSet presAssocID="{83E2D493-2ECB-4A57-BFA1-82AD2E054B3D}" presName="sibTrans" presStyleLbl="sibTrans1D1" presStyleIdx="8" presStyleCnt="14"/>
      <dgm:spPr/>
    </dgm:pt>
    <dgm:pt modelId="{5A662459-589C-427F-BBA2-C123C38BAFFD}" type="pres">
      <dgm:prSet presAssocID="{83E2D493-2ECB-4A57-BFA1-82AD2E054B3D}" presName="connectorText" presStyleLbl="sibTrans1D1" presStyleIdx="8" presStyleCnt="14"/>
      <dgm:spPr/>
    </dgm:pt>
    <dgm:pt modelId="{9C82C023-5885-4AA8-A751-0A14338A5E47}" type="pres">
      <dgm:prSet presAssocID="{6059CB16-5BD8-4A73-BB00-7447463D0F2F}" presName="node" presStyleLbl="node1" presStyleIdx="9" presStyleCnt="15">
        <dgm:presLayoutVars>
          <dgm:bulletEnabled val="1"/>
        </dgm:presLayoutVars>
      </dgm:prSet>
      <dgm:spPr/>
    </dgm:pt>
    <dgm:pt modelId="{B5309D5C-69C6-4086-8F6C-FC0485DA6B38}" type="pres">
      <dgm:prSet presAssocID="{B004D841-3389-4827-AB2D-12F1ED645D9F}" presName="sibTrans" presStyleLbl="sibTrans1D1" presStyleIdx="9" presStyleCnt="14"/>
      <dgm:spPr/>
    </dgm:pt>
    <dgm:pt modelId="{074272E6-891B-4600-A73A-27A0B109BAE9}" type="pres">
      <dgm:prSet presAssocID="{B004D841-3389-4827-AB2D-12F1ED645D9F}" presName="connectorText" presStyleLbl="sibTrans1D1" presStyleIdx="9" presStyleCnt="14"/>
      <dgm:spPr/>
    </dgm:pt>
    <dgm:pt modelId="{46EB6487-BB86-4260-92DF-9A66CACDD749}" type="pres">
      <dgm:prSet presAssocID="{B589839B-4ABE-4A57-89B9-B78E395A72BF}" presName="node" presStyleLbl="node1" presStyleIdx="10" presStyleCnt="15" custScaleX="151968" custScaleY="115562">
        <dgm:presLayoutVars>
          <dgm:bulletEnabled val="1"/>
        </dgm:presLayoutVars>
      </dgm:prSet>
      <dgm:spPr/>
    </dgm:pt>
    <dgm:pt modelId="{C4E5E70E-A693-492B-A093-35400FC42F33}" type="pres">
      <dgm:prSet presAssocID="{EB131B7E-2A6D-473A-A052-9EA94F4EBDAB}" presName="sibTrans" presStyleLbl="sibTrans1D1" presStyleIdx="10" presStyleCnt="14"/>
      <dgm:spPr/>
    </dgm:pt>
    <dgm:pt modelId="{F2A00295-7D21-4CEF-AEE8-A6CC75DD8F58}" type="pres">
      <dgm:prSet presAssocID="{EB131B7E-2A6D-473A-A052-9EA94F4EBDAB}" presName="connectorText" presStyleLbl="sibTrans1D1" presStyleIdx="10" presStyleCnt="14"/>
      <dgm:spPr/>
    </dgm:pt>
    <dgm:pt modelId="{EFE59547-C762-48DA-858A-836B06367847}" type="pres">
      <dgm:prSet presAssocID="{BA08E3E7-8179-4A07-88B2-FBA4E78AB236}" presName="node" presStyleLbl="node1" presStyleIdx="11" presStyleCnt="15">
        <dgm:presLayoutVars>
          <dgm:bulletEnabled val="1"/>
        </dgm:presLayoutVars>
      </dgm:prSet>
      <dgm:spPr/>
    </dgm:pt>
    <dgm:pt modelId="{19355C18-6681-47A1-8447-A620E1288E36}" type="pres">
      <dgm:prSet presAssocID="{BFA109F1-906E-4408-B99D-39F57ED5CEA4}" presName="sibTrans" presStyleLbl="sibTrans1D1" presStyleIdx="11" presStyleCnt="14"/>
      <dgm:spPr/>
    </dgm:pt>
    <dgm:pt modelId="{56BD3E04-C782-4F84-AEDC-B713FFFF785B}" type="pres">
      <dgm:prSet presAssocID="{BFA109F1-906E-4408-B99D-39F57ED5CEA4}" presName="connectorText" presStyleLbl="sibTrans1D1" presStyleIdx="11" presStyleCnt="14"/>
      <dgm:spPr/>
    </dgm:pt>
    <dgm:pt modelId="{4D3AD21D-49C3-4E24-BF63-C0D8F5783D22}" type="pres">
      <dgm:prSet presAssocID="{2EA674EB-5E8F-4BAA-A6E5-68AE9361E550}" presName="node" presStyleLbl="node1" presStyleIdx="12" presStyleCnt="15">
        <dgm:presLayoutVars>
          <dgm:bulletEnabled val="1"/>
        </dgm:presLayoutVars>
      </dgm:prSet>
      <dgm:spPr/>
    </dgm:pt>
    <dgm:pt modelId="{B9C46C80-F56B-4571-BC6B-EADB576A3A03}" type="pres">
      <dgm:prSet presAssocID="{7E89BD3A-B245-4743-B413-8376DAE5175D}" presName="sibTrans" presStyleLbl="sibTrans1D1" presStyleIdx="12" presStyleCnt="14"/>
      <dgm:spPr/>
    </dgm:pt>
    <dgm:pt modelId="{5FB98735-97A4-4FDB-891E-3D5659F5D2EF}" type="pres">
      <dgm:prSet presAssocID="{7E89BD3A-B245-4743-B413-8376DAE5175D}" presName="connectorText" presStyleLbl="sibTrans1D1" presStyleIdx="12" presStyleCnt="14"/>
      <dgm:spPr/>
    </dgm:pt>
    <dgm:pt modelId="{70703AA7-DB80-4CB5-8D1A-44550A1C6672}" type="pres">
      <dgm:prSet presAssocID="{13CBD90F-BCF8-43B8-973A-B07326B5024A}" presName="node" presStyleLbl="node1" presStyleIdx="13" presStyleCnt="15">
        <dgm:presLayoutVars>
          <dgm:bulletEnabled val="1"/>
        </dgm:presLayoutVars>
      </dgm:prSet>
      <dgm:spPr/>
    </dgm:pt>
    <dgm:pt modelId="{C09D4DE0-0769-4E94-858D-6721F5D568E7}" type="pres">
      <dgm:prSet presAssocID="{CEDBEFCD-7810-43CB-A1EC-CCE4555D0D42}" presName="sibTrans" presStyleLbl="sibTrans1D1" presStyleIdx="13" presStyleCnt="14"/>
      <dgm:spPr/>
    </dgm:pt>
    <dgm:pt modelId="{8928F118-2CB0-4F92-8CD0-FF4EA2BF81D1}" type="pres">
      <dgm:prSet presAssocID="{CEDBEFCD-7810-43CB-A1EC-CCE4555D0D42}" presName="connectorText" presStyleLbl="sibTrans1D1" presStyleIdx="13" presStyleCnt="14"/>
      <dgm:spPr/>
    </dgm:pt>
    <dgm:pt modelId="{D44F7217-F0EA-4CEB-88B3-94C5129E91D4}" type="pres">
      <dgm:prSet presAssocID="{937D60E0-4C52-4DC8-A30C-03E1E7DD0E67}" presName="node" presStyleLbl="node1" presStyleIdx="14" presStyleCnt="15" custScaleX="256637" custScaleY="96258">
        <dgm:presLayoutVars>
          <dgm:bulletEnabled val="1"/>
        </dgm:presLayoutVars>
      </dgm:prSet>
      <dgm:spPr/>
    </dgm:pt>
  </dgm:ptLst>
  <dgm:cxnLst>
    <dgm:cxn modelId="{BB114D0B-C2A6-43B5-9F27-31DFE0CCC0A7}" type="presOf" srcId="{B4EFAFA0-E6BC-47A3-987C-8EB8A238F45B}" destId="{B6FDC3BA-8FA4-43C6-B474-D6829E16C824}" srcOrd="0" destOrd="0" presId="urn:microsoft.com/office/officeart/2016/7/layout/RepeatingBendingProcessNew"/>
    <dgm:cxn modelId="{2D4CC913-8602-4235-A75F-BB3946F8289F}" type="presOf" srcId="{EB131B7E-2A6D-473A-A052-9EA94F4EBDAB}" destId="{F2A00295-7D21-4CEF-AEE8-A6CC75DD8F58}" srcOrd="1" destOrd="0" presId="urn:microsoft.com/office/officeart/2016/7/layout/RepeatingBendingProcessNew"/>
    <dgm:cxn modelId="{54E70215-6448-4EB8-939F-3F4301DCFED4}" type="presOf" srcId="{CEDBEFCD-7810-43CB-A1EC-CCE4555D0D42}" destId="{8928F118-2CB0-4F92-8CD0-FF4EA2BF81D1}" srcOrd="1" destOrd="0" presId="urn:microsoft.com/office/officeart/2016/7/layout/RepeatingBendingProcessNew"/>
    <dgm:cxn modelId="{DB6E081A-8BA3-49B9-AE30-5CE6AE3649D1}" type="presOf" srcId="{8DD53E76-F710-48A3-98CB-FF419C71E52C}" destId="{865384F0-3D15-4950-A499-B6413041B93A}" srcOrd="1" destOrd="0" presId="urn:microsoft.com/office/officeart/2016/7/layout/RepeatingBendingProcessNew"/>
    <dgm:cxn modelId="{6210271E-2E7B-46FA-8DC8-18FAEB997129}" type="presOf" srcId="{13CBD90F-BCF8-43B8-973A-B07326B5024A}" destId="{70703AA7-DB80-4CB5-8D1A-44550A1C6672}" srcOrd="0" destOrd="0" presId="urn:microsoft.com/office/officeart/2016/7/layout/RepeatingBendingProcessNew"/>
    <dgm:cxn modelId="{07C35520-2BD3-4281-8EA0-DE7930A96B31}" srcId="{AF910EDE-327B-431B-80D9-148A385A292A}" destId="{13CBD90F-BCF8-43B8-973A-B07326B5024A}" srcOrd="13" destOrd="0" parTransId="{17D07EB2-2195-4643-B77E-2D6071BFEF62}" sibTransId="{CEDBEFCD-7810-43CB-A1EC-CCE4555D0D42}"/>
    <dgm:cxn modelId="{51790E22-6075-4113-ABA7-34E9D936091B}" type="presOf" srcId="{E66D2C09-18EF-49F0-9A69-170C230B0230}" destId="{D339FF36-AFDD-4CDD-9BAB-6100ABF1912F}" srcOrd="0" destOrd="0" presId="urn:microsoft.com/office/officeart/2016/7/layout/RepeatingBendingProcessNew"/>
    <dgm:cxn modelId="{282D4C22-9C9F-4CA4-A505-B3E6DAE46B64}" type="presOf" srcId="{BFA109F1-906E-4408-B99D-39F57ED5CEA4}" destId="{56BD3E04-C782-4F84-AEDC-B713FFFF785B}" srcOrd="1" destOrd="0" presId="urn:microsoft.com/office/officeart/2016/7/layout/RepeatingBendingProcessNew"/>
    <dgm:cxn modelId="{18F4022E-8B4F-4447-AB69-093803B05BA7}" srcId="{AF910EDE-327B-431B-80D9-148A385A292A}" destId="{2EA674EB-5E8F-4BAA-A6E5-68AE9361E550}" srcOrd="12" destOrd="0" parTransId="{3E2C17F6-70B3-4CEF-9EF8-EA10A654ABE8}" sibTransId="{7E89BD3A-B245-4743-B413-8376DAE5175D}"/>
    <dgm:cxn modelId="{C695242F-72F4-4616-B493-8850913AA1C9}" type="presOf" srcId="{7C0DFF00-87BB-4947-A446-F7001DD4AE61}" destId="{D761680C-138A-4443-8C17-DFF334FEC193}" srcOrd="0" destOrd="0" presId="urn:microsoft.com/office/officeart/2016/7/layout/RepeatingBendingProcessNew"/>
    <dgm:cxn modelId="{4CEE9830-6D1A-4CC3-89E9-BB85E63434ED}" type="presOf" srcId="{A33EA016-9300-4A6D-8666-85FC41B99BF2}" destId="{7BCBBD81-37BF-48D4-8B27-C53D3918F352}" srcOrd="0" destOrd="0" presId="urn:microsoft.com/office/officeart/2016/7/layout/RepeatingBendingProcessNew"/>
    <dgm:cxn modelId="{612F4032-02DC-4A80-A55F-75969CA3491F}" type="presOf" srcId="{F173B8BB-B18C-4491-B135-14F171FF9FAC}" destId="{8411D903-703F-4EDA-BBF1-6E9E49D9DEFB}" srcOrd="0" destOrd="0" presId="urn:microsoft.com/office/officeart/2016/7/layout/RepeatingBendingProcessNew"/>
    <dgm:cxn modelId="{E45CB532-BA58-4F44-A71A-FD5D7F959798}" type="presOf" srcId="{2F6E577F-7EBF-4943-AFA0-54139CC77E64}" destId="{1842C036-BB93-422A-B154-E1965CCCE15D}" srcOrd="0" destOrd="0" presId="urn:microsoft.com/office/officeart/2016/7/layout/RepeatingBendingProcessNew"/>
    <dgm:cxn modelId="{EDDABA37-5E41-4B42-BD5F-678B50A553EA}" type="presOf" srcId="{81D48E1D-7BFA-4573-8961-90BCCDBB6D97}" destId="{5205F6F7-BB50-46B7-BC5E-4B68D4C25FAE}" srcOrd="0" destOrd="0" presId="urn:microsoft.com/office/officeart/2016/7/layout/RepeatingBendingProcessNew"/>
    <dgm:cxn modelId="{F54BD037-6D5C-452E-9CA7-E1C341B06F5E}" type="presOf" srcId="{8DD53E76-F710-48A3-98CB-FF419C71E52C}" destId="{DBBF79BB-480F-4FA8-92CE-06E11DB281DF}" srcOrd="0" destOrd="0" presId="urn:microsoft.com/office/officeart/2016/7/layout/RepeatingBendingProcessNew"/>
    <dgm:cxn modelId="{E6675839-1112-45B1-B35B-87E8A2F2AAE9}" srcId="{AF910EDE-327B-431B-80D9-148A385A292A}" destId="{6059CB16-5BD8-4A73-BB00-7447463D0F2F}" srcOrd="9" destOrd="0" parTransId="{D0503069-C6BA-448A-9F6F-8093F0876117}" sibTransId="{B004D841-3389-4827-AB2D-12F1ED645D9F}"/>
    <dgm:cxn modelId="{80CFB85C-AA4F-417F-99C0-180D4C4C4269}" type="presOf" srcId="{C3C06944-F2C4-4C58-8037-B669583CA7EA}" destId="{F47AFD30-822F-4193-8C19-147E79A492D3}" srcOrd="0" destOrd="0" presId="urn:microsoft.com/office/officeart/2016/7/layout/RepeatingBendingProcessNew"/>
    <dgm:cxn modelId="{BF775E5D-E0EF-4FA7-9E38-432708DB5944}" type="presOf" srcId="{7E89BD3A-B245-4743-B413-8376DAE5175D}" destId="{B9C46C80-F56B-4571-BC6B-EADB576A3A03}" srcOrd="0" destOrd="0" presId="urn:microsoft.com/office/officeart/2016/7/layout/RepeatingBendingProcessNew"/>
    <dgm:cxn modelId="{F264E35E-5464-47FC-95E0-A583DE697C2E}" type="presOf" srcId="{C3C06944-F2C4-4C58-8037-B669583CA7EA}" destId="{CB9B034B-723A-4E44-8EB0-136429921D8C}" srcOrd="1" destOrd="0" presId="urn:microsoft.com/office/officeart/2016/7/layout/RepeatingBendingProcessNew"/>
    <dgm:cxn modelId="{AFBA1061-5E25-48E4-A96A-8F3184459DB9}" type="presOf" srcId="{BA08E3E7-8179-4A07-88B2-FBA4E78AB236}" destId="{EFE59547-C762-48DA-858A-836B06367847}" srcOrd="0" destOrd="0" presId="urn:microsoft.com/office/officeart/2016/7/layout/RepeatingBendingProcessNew"/>
    <dgm:cxn modelId="{6523CD62-7556-469D-BB56-C2E4E2583E08}" srcId="{AF910EDE-327B-431B-80D9-148A385A292A}" destId="{2F6E577F-7EBF-4943-AFA0-54139CC77E64}" srcOrd="2" destOrd="0" parTransId="{AEEB73CD-B0BE-4556-9FBD-4DAD25C3A1F1}" sibTransId="{D9C728BA-C64A-4D94-990B-76E5B92BA774}"/>
    <dgm:cxn modelId="{01540243-A6AD-4A30-8AB3-B528BCFD8F68}" type="presOf" srcId="{B004D841-3389-4827-AB2D-12F1ED645D9F}" destId="{B5309D5C-69C6-4086-8F6C-FC0485DA6B38}" srcOrd="0" destOrd="0" presId="urn:microsoft.com/office/officeart/2016/7/layout/RepeatingBendingProcessNew"/>
    <dgm:cxn modelId="{5D750E44-3F53-4B53-B7F9-1A65755BB929}" type="presOf" srcId="{C429F98C-A681-4B33-944A-8DF523CDC50B}" destId="{07D4DD63-D9A4-4D76-AF39-962FDF016A4D}" srcOrd="0" destOrd="0" presId="urn:microsoft.com/office/officeart/2016/7/layout/RepeatingBendingProcessNew"/>
    <dgm:cxn modelId="{E7191245-413C-49D5-B2A0-FB60E54EBFAF}" type="presOf" srcId="{CEDBEFCD-7810-43CB-A1EC-CCE4555D0D42}" destId="{C09D4DE0-0769-4E94-858D-6721F5D568E7}" srcOrd="0" destOrd="0" presId="urn:microsoft.com/office/officeart/2016/7/layout/RepeatingBendingProcessNew"/>
    <dgm:cxn modelId="{B2CC1265-A39F-4E51-81C9-24D1FA3ACB25}" type="presOf" srcId="{A33EA016-9300-4A6D-8666-85FC41B99BF2}" destId="{3E61F1BC-9CAA-4F65-AAF4-069210FE5830}" srcOrd="1" destOrd="0" presId="urn:microsoft.com/office/officeart/2016/7/layout/RepeatingBendingProcessNew"/>
    <dgm:cxn modelId="{AFE6CD69-CA79-4C98-AC5A-3CB88018BA7E}" type="presOf" srcId="{6059CB16-5BD8-4A73-BB00-7447463D0F2F}" destId="{9C82C023-5885-4AA8-A751-0A14338A5E47}" srcOrd="0" destOrd="0" presId="urn:microsoft.com/office/officeart/2016/7/layout/RepeatingBendingProcessNew"/>
    <dgm:cxn modelId="{1C48686B-D40B-4797-8FDC-732B35E8A1A0}" type="presOf" srcId="{5E2F1946-4DD3-4A37-B5DC-570083C8F4FB}" destId="{B6BF53B0-2384-4E78-BDE5-CADD6AF95EDE}" srcOrd="1" destOrd="0" presId="urn:microsoft.com/office/officeart/2016/7/layout/RepeatingBendingProcessNew"/>
    <dgm:cxn modelId="{B0314B4D-A887-463C-8F6C-94B387F256EB}" type="presOf" srcId="{B423B270-2FA6-4C4F-9E0A-04BA6626348F}" destId="{BBC07346-9519-45D2-AC61-86CA3675ED31}" srcOrd="0" destOrd="0" presId="urn:microsoft.com/office/officeart/2016/7/layout/RepeatingBendingProcessNew"/>
    <dgm:cxn modelId="{8680DE6D-A46D-4346-9163-6AFB78CED09D}" srcId="{AF910EDE-327B-431B-80D9-148A385A292A}" destId="{B589839B-4ABE-4A57-89B9-B78E395A72BF}" srcOrd="10" destOrd="0" parTransId="{06A4901D-5F4B-421E-936D-32D1691B525B}" sibTransId="{EB131B7E-2A6D-473A-A052-9EA94F4EBDAB}"/>
    <dgm:cxn modelId="{0C3A6872-C23B-4979-876A-4733A47E1341}" type="presOf" srcId="{D9C728BA-C64A-4D94-990B-76E5B92BA774}" destId="{55D6586A-9770-4AD6-B8D6-5315336562CC}" srcOrd="1" destOrd="0" presId="urn:microsoft.com/office/officeart/2016/7/layout/RepeatingBendingProcessNew"/>
    <dgm:cxn modelId="{DC3F0554-AE26-4687-AECA-22153FDB1C76}" type="presOf" srcId="{E51ECD6E-8D64-4A80-9D46-A609FF6A4146}" destId="{50A9BD4A-2E4C-4658-BF7C-919FF0E9F12C}" srcOrd="0" destOrd="0" presId="urn:microsoft.com/office/officeart/2016/7/layout/RepeatingBendingProcessNew"/>
    <dgm:cxn modelId="{2F780357-4533-43C3-95D2-5EBDBDFEC177}" type="presOf" srcId="{C267FF52-8A51-4995-A9AB-2EAA56D062F8}" destId="{E89698B0-8849-4260-8261-558D9714212E}" srcOrd="0" destOrd="0" presId="urn:microsoft.com/office/officeart/2016/7/layout/RepeatingBendingProcessNew"/>
    <dgm:cxn modelId="{B8BDCA78-0AD5-4AA5-903D-033764B71BD3}" srcId="{AF910EDE-327B-431B-80D9-148A385A292A}" destId="{E66D2C09-18EF-49F0-9A69-170C230B0230}" srcOrd="4" destOrd="0" parTransId="{CCBAE798-68E8-4C2D-81E8-092905DC54E0}" sibTransId="{5E2F1946-4DD3-4A37-B5DC-570083C8F4FB}"/>
    <dgm:cxn modelId="{35202159-17E4-445D-B742-991E8C67E81C}" type="presOf" srcId="{937D60E0-4C52-4DC8-A30C-03E1E7DD0E67}" destId="{D44F7217-F0EA-4CEB-88B3-94C5129E91D4}" srcOrd="0" destOrd="0" presId="urn:microsoft.com/office/officeart/2016/7/layout/RepeatingBendingProcessNew"/>
    <dgm:cxn modelId="{7F3A077A-4883-4DD8-AC29-FF06354A9B95}" type="presOf" srcId="{B589839B-4ABE-4A57-89B9-B78E395A72BF}" destId="{46EB6487-BB86-4260-92DF-9A66CACDD749}" srcOrd="0" destOrd="0" presId="urn:microsoft.com/office/officeart/2016/7/layout/RepeatingBendingProcessNew"/>
    <dgm:cxn modelId="{82E08D7A-73E6-4DB5-8303-338681166A79}" type="presOf" srcId="{B004D841-3389-4827-AB2D-12F1ED645D9F}" destId="{074272E6-891B-4600-A73A-27A0B109BAE9}" srcOrd="1" destOrd="0" presId="urn:microsoft.com/office/officeart/2016/7/layout/RepeatingBendingProcessNew"/>
    <dgm:cxn modelId="{DAC46B83-6C23-474A-9796-610D42C672BC}" type="presOf" srcId="{7C0DFF00-87BB-4947-A446-F7001DD4AE61}" destId="{FCDCF181-EBFF-4798-818E-2B5F29F0F68F}" srcOrd="1" destOrd="0" presId="urn:microsoft.com/office/officeart/2016/7/layout/RepeatingBendingProcessNew"/>
    <dgm:cxn modelId="{D4886E83-B2E7-4BA4-81DC-1C0CBB69E5F2}" type="presOf" srcId="{EB131B7E-2A6D-473A-A052-9EA94F4EBDAB}" destId="{C4E5E70E-A693-492B-A093-35400FC42F33}" srcOrd="0" destOrd="0" presId="urn:microsoft.com/office/officeart/2016/7/layout/RepeatingBendingProcessNew"/>
    <dgm:cxn modelId="{A793A185-66D2-4892-AEFD-F5F1945816AB}" type="presOf" srcId="{7E89BD3A-B245-4743-B413-8376DAE5175D}" destId="{5FB98735-97A4-4FDB-891E-3D5659F5D2EF}" srcOrd="1" destOrd="0" presId="urn:microsoft.com/office/officeart/2016/7/layout/RepeatingBendingProcessNew"/>
    <dgm:cxn modelId="{21DC4391-307F-4A9E-B5A6-B092D40619E7}" type="presOf" srcId="{5E2F1946-4DD3-4A37-B5DC-570083C8F4FB}" destId="{4CFFB0F5-5A87-41F8-89B4-A1DC6E3D4299}" srcOrd="0" destOrd="0" presId="urn:microsoft.com/office/officeart/2016/7/layout/RepeatingBendingProcessNew"/>
    <dgm:cxn modelId="{AB16D09E-8305-4605-A6B0-D26C5496F7E8}" type="presOf" srcId="{2EA674EB-5E8F-4BAA-A6E5-68AE9361E550}" destId="{4D3AD21D-49C3-4E24-BF63-C0D8F5783D22}" srcOrd="0" destOrd="0" presId="urn:microsoft.com/office/officeart/2016/7/layout/RepeatingBendingProcessNew"/>
    <dgm:cxn modelId="{6C0EC8A1-2F5C-4E3A-B659-3FA6803B7BF7}" type="presOf" srcId="{8A40FD7A-79F8-486B-9127-72E4D3EC2F51}" destId="{E334811B-6E3E-424C-88EE-6BDB96C51FD7}" srcOrd="0" destOrd="0" presId="urn:microsoft.com/office/officeart/2016/7/layout/RepeatingBendingProcessNew"/>
    <dgm:cxn modelId="{A54296A5-CE32-468E-BDE4-B4B9D0DEA7AE}" srcId="{AF910EDE-327B-431B-80D9-148A385A292A}" destId="{F0949813-6FC4-4E06-8880-585EB0A599EA}" srcOrd="7" destOrd="0" parTransId="{B2D35120-0D98-4394-9D6B-4B19B4638BDB}" sibTransId="{8DD53E76-F710-48A3-98CB-FF419C71E52C}"/>
    <dgm:cxn modelId="{E14624A6-D4FE-47B5-990B-3D13EDB76CC0}" srcId="{AF910EDE-327B-431B-80D9-148A385A292A}" destId="{F173B8BB-B18C-4491-B135-14F171FF9FAC}" srcOrd="5" destOrd="0" parTransId="{593970C7-5C45-4DA9-B271-C35BA148EDA3}" sibTransId="{A33EA016-9300-4A6D-8666-85FC41B99BF2}"/>
    <dgm:cxn modelId="{3792D2B5-0387-40F4-9807-34845D20B085}" srcId="{AF910EDE-327B-431B-80D9-148A385A292A}" destId="{BA08E3E7-8179-4A07-88B2-FBA4E78AB236}" srcOrd="11" destOrd="0" parTransId="{AF8675C3-ADCE-4109-AD57-7F48636B5791}" sibTransId="{BFA109F1-906E-4408-B99D-39F57ED5CEA4}"/>
    <dgm:cxn modelId="{E9FCC9B8-1294-4618-ACC1-FF1FFA48F36F}" type="presOf" srcId="{D9C728BA-C64A-4D94-990B-76E5B92BA774}" destId="{1C300D6A-3FC5-4A92-926B-9241FD803D3F}" srcOrd="0" destOrd="0" presId="urn:microsoft.com/office/officeart/2016/7/layout/RepeatingBendingProcessNew"/>
    <dgm:cxn modelId="{BABECFB9-E6B2-4D2F-8260-2FD79408FFA8}" type="presOf" srcId="{83E2D493-2ECB-4A57-BFA1-82AD2E054B3D}" destId="{F9EE678C-2FF1-4AFE-8AE5-9CAA67BAAB72}" srcOrd="0" destOrd="0" presId="urn:microsoft.com/office/officeart/2016/7/layout/RepeatingBendingProcessNew"/>
    <dgm:cxn modelId="{D43CB4BE-7690-4E60-9642-278304326BDC}" srcId="{AF910EDE-327B-431B-80D9-148A385A292A}" destId="{937D60E0-4C52-4DC8-A30C-03E1E7DD0E67}" srcOrd="14" destOrd="0" parTransId="{DA58F38E-8621-4BDE-AE28-C450645BF9E8}" sibTransId="{5345D71C-8D08-4448-8884-04DF996B6E3C}"/>
    <dgm:cxn modelId="{D832A6C3-D0DE-4921-A662-FF532ED96476}" srcId="{AF910EDE-327B-431B-80D9-148A385A292A}" destId="{B4EFAFA0-E6BC-47A3-987C-8EB8A238F45B}" srcOrd="3" destOrd="0" parTransId="{D754B2C2-C71E-43E4-9A62-C22B52779054}" sibTransId="{C3C06944-F2C4-4C58-8037-B669583CA7EA}"/>
    <dgm:cxn modelId="{C778FCC7-AE98-4EB1-B03A-1E387D902207}" srcId="{AF910EDE-327B-431B-80D9-148A385A292A}" destId="{C429F98C-A681-4B33-944A-8DF523CDC50B}" srcOrd="0" destOrd="0" parTransId="{B0961098-609A-4FD9-8486-98DD75FFB458}" sibTransId="{8A40FD7A-79F8-486B-9127-72E4D3EC2F51}"/>
    <dgm:cxn modelId="{A554CDD5-9845-4751-B225-30E0F180EA21}" srcId="{AF910EDE-327B-431B-80D9-148A385A292A}" destId="{E51ECD6E-8D64-4A80-9D46-A609FF6A4146}" srcOrd="8" destOrd="0" parTransId="{6EB4728E-178A-43C2-A416-83025D50ADA4}" sibTransId="{83E2D493-2ECB-4A57-BFA1-82AD2E054B3D}"/>
    <dgm:cxn modelId="{006AB3D8-C1D8-4BFE-80CA-030A4AC53F23}" type="presOf" srcId="{8A40FD7A-79F8-486B-9127-72E4D3EC2F51}" destId="{5AAD35E2-02F9-4CB2-93B0-CF2E869CF6AE}" srcOrd="1" destOrd="0" presId="urn:microsoft.com/office/officeart/2016/7/layout/RepeatingBendingProcessNew"/>
    <dgm:cxn modelId="{84FDDFDA-658D-4B79-A41D-A636D379104E}" type="presOf" srcId="{AF910EDE-327B-431B-80D9-148A385A292A}" destId="{5DD7E662-8AAC-4D4A-A37D-22CEEBC59276}" srcOrd="0" destOrd="0" presId="urn:microsoft.com/office/officeart/2016/7/layout/RepeatingBendingProcessNew"/>
    <dgm:cxn modelId="{B17CBCDB-0842-48DC-851D-114A171C2CAF}" type="presOf" srcId="{F0949813-6FC4-4E06-8880-585EB0A599EA}" destId="{4BC64606-4004-41D8-91C1-F2BE2327FBE3}" srcOrd="0" destOrd="0" presId="urn:microsoft.com/office/officeart/2016/7/layout/RepeatingBendingProcessNew"/>
    <dgm:cxn modelId="{6C2436DE-48B0-4051-9C94-A02CB01185F2}" srcId="{AF910EDE-327B-431B-80D9-148A385A292A}" destId="{B423B270-2FA6-4C4F-9E0A-04BA6626348F}" srcOrd="6" destOrd="0" parTransId="{60453994-8250-4D43-96D2-CF89967E77F9}" sibTransId="{7C0DFF00-87BB-4947-A446-F7001DD4AE61}"/>
    <dgm:cxn modelId="{1C66F5E9-171F-41D5-9688-8048CED1F6FA}" type="presOf" srcId="{83E2D493-2ECB-4A57-BFA1-82AD2E054B3D}" destId="{5A662459-589C-427F-BBA2-C123C38BAFFD}" srcOrd="1" destOrd="0" presId="urn:microsoft.com/office/officeart/2016/7/layout/RepeatingBendingProcessNew"/>
    <dgm:cxn modelId="{D80AC7F1-0D82-4D16-A005-C333DE8F4C8E}" type="presOf" srcId="{BFA109F1-906E-4408-B99D-39F57ED5CEA4}" destId="{19355C18-6681-47A1-8447-A620E1288E36}" srcOrd="0" destOrd="0" presId="urn:microsoft.com/office/officeart/2016/7/layout/RepeatingBendingProcessNew"/>
    <dgm:cxn modelId="{34B884F8-7A44-4006-9661-F8E2FC253FE2}" type="presOf" srcId="{C267FF52-8A51-4995-A9AB-2EAA56D062F8}" destId="{096F3BF6-6770-4C5D-AEDB-2C03C94D3507}" srcOrd="1" destOrd="0" presId="urn:microsoft.com/office/officeart/2016/7/layout/RepeatingBendingProcessNew"/>
    <dgm:cxn modelId="{47431AFC-42AA-4822-AF14-2B43EA1DB9BD}" srcId="{AF910EDE-327B-431B-80D9-148A385A292A}" destId="{81D48E1D-7BFA-4573-8961-90BCCDBB6D97}" srcOrd="1" destOrd="0" parTransId="{1D1CE7A8-190F-4EFE-9851-A8D07563D167}" sibTransId="{C267FF52-8A51-4995-A9AB-2EAA56D062F8}"/>
    <dgm:cxn modelId="{E4ACEFA5-6A03-4E8A-B09F-9980AC977437}" type="presParOf" srcId="{5DD7E662-8AAC-4D4A-A37D-22CEEBC59276}" destId="{07D4DD63-D9A4-4D76-AF39-962FDF016A4D}" srcOrd="0" destOrd="0" presId="urn:microsoft.com/office/officeart/2016/7/layout/RepeatingBendingProcessNew"/>
    <dgm:cxn modelId="{6617DC96-2C55-49AD-8BC0-AA439595B133}" type="presParOf" srcId="{5DD7E662-8AAC-4D4A-A37D-22CEEBC59276}" destId="{E334811B-6E3E-424C-88EE-6BDB96C51FD7}" srcOrd="1" destOrd="0" presId="urn:microsoft.com/office/officeart/2016/7/layout/RepeatingBendingProcessNew"/>
    <dgm:cxn modelId="{6CEB673E-BA11-467D-A6D0-C4D976B50007}" type="presParOf" srcId="{E334811B-6E3E-424C-88EE-6BDB96C51FD7}" destId="{5AAD35E2-02F9-4CB2-93B0-CF2E869CF6AE}" srcOrd="0" destOrd="0" presId="urn:microsoft.com/office/officeart/2016/7/layout/RepeatingBendingProcessNew"/>
    <dgm:cxn modelId="{74341C32-9F85-4084-B852-C2704E6FFD55}" type="presParOf" srcId="{5DD7E662-8AAC-4D4A-A37D-22CEEBC59276}" destId="{5205F6F7-BB50-46B7-BC5E-4B68D4C25FAE}" srcOrd="2" destOrd="0" presId="urn:microsoft.com/office/officeart/2016/7/layout/RepeatingBendingProcessNew"/>
    <dgm:cxn modelId="{4C1F62E2-7917-4D9F-9FC8-4BDBAE8E8483}" type="presParOf" srcId="{5DD7E662-8AAC-4D4A-A37D-22CEEBC59276}" destId="{E89698B0-8849-4260-8261-558D9714212E}" srcOrd="3" destOrd="0" presId="urn:microsoft.com/office/officeart/2016/7/layout/RepeatingBendingProcessNew"/>
    <dgm:cxn modelId="{AD2BAC37-6729-4F8A-8DE0-09E40A2B631F}" type="presParOf" srcId="{E89698B0-8849-4260-8261-558D9714212E}" destId="{096F3BF6-6770-4C5D-AEDB-2C03C94D3507}" srcOrd="0" destOrd="0" presId="urn:microsoft.com/office/officeart/2016/7/layout/RepeatingBendingProcessNew"/>
    <dgm:cxn modelId="{A5E519D3-CC50-462F-87B3-37BEFDFE05BC}" type="presParOf" srcId="{5DD7E662-8AAC-4D4A-A37D-22CEEBC59276}" destId="{1842C036-BB93-422A-B154-E1965CCCE15D}" srcOrd="4" destOrd="0" presId="urn:microsoft.com/office/officeart/2016/7/layout/RepeatingBendingProcessNew"/>
    <dgm:cxn modelId="{39FF851D-2339-456F-88BD-B555FE08C67D}" type="presParOf" srcId="{5DD7E662-8AAC-4D4A-A37D-22CEEBC59276}" destId="{1C300D6A-3FC5-4A92-926B-9241FD803D3F}" srcOrd="5" destOrd="0" presId="urn:microsoft.com/office/officeart/2016/7/layout/RepeatingBendingProcessNew"/>
    <dgm:cxn modelId="{E8F7ED2C-FD9F-44AE-989F-B07ED9B531DF}" type="presParOf" srcId="{1C300D6A-3FC5-4A92-926B-9241FD803D3F}" destId="{55D6586A-9770-4AD6-B8D6-5315336562CC}" srcOrd="0" destOrd="0" presId="urn:microsoft.com/office/officeart/2016/7/layout/RepeatingBendingProcessNew"/>
    <dgm:cxn modelId="{5AE6CD04-4ADD-42DD-AD05-B2618D3ACC53}" type="presParOf" srcId="{5DD7E662-8AAC-4D4A-A37D-22CEEBC59276}" destId="{B6FDC3BA-8FA4-43C6-B474-D6829E16C824}" srcOrd="6" destOrd="0" presId="urn:microsoft.com/office/officeart/2016/7/layout/RepeatingBendingProcessNew"/>
    <dgm:cxn modelId="{D4C1F292-FC85-4BB3-A1A9-BEF4266F3099}" type="presParOf" srcId="{5DD7E662-8AAC-4D4A-A37D-22CEEBC59276}" destId="{F47AFD30-822F-4193-8C19-147E79A492D3}" srcOrd="7" destOrd="0" presId="urn:microsoft.com/office/officeart/2016/7/layout/RepeatingBendingProcessNew"/>
    <dgm:cxn modelId="{6F39B079-EA96-4894-B2F1-14866B59A137}" type="presParOf" srcId="{F47AFD30-822F-4193-8C19-147E79A492D3}" destId="{CB9B034B-723A-4E44-8EB0-136429921D8C}" srcOrd="0" destOrd="0" presId="urn:microsoft.com/office/officeart/2016/7/layout/RepeatingBendingProcessNew"/>
    <dgm:cxn modelId="{C8E685CF-ED12-4364-BDF4-CC81BD459F3A}" type="presParOf" srcId="{5DD7E662-8AAC-4D4A-A37D-22CEEBC59276}" destId="{D339FF36-AFDD-4CDD-9BAB-6100ABF1912F}" srcOrd="8" destOrd="0" presId="urn:microsoft.com/office/officeart/2016/7/layout/RepeatingBendingProcessNew"/>
    <dgm:cxn modelId="{6A58863D-025F-4884-88DC-D0D92C2B60F7}" type="presParOf" srcId="{5DD7E662-8AAC-4D4A-A37D-22CEEBC59276}" destId="{4CFFB0F5-5A87-41F8-89B4-A1DC6E3D4299}" srcOrd="9" destOrd="0" presId="urn:microsoft.com/office/officeart/2016/7/layout/RepeatingBendingProcessNew"/>
    <dgm:cxn modelId="{90A39A6E-3990-4D1F-9216-45A60D01948F}" type="presParOf" srcId="{4CFFB0F5-5A87-41F8-89B4-A1DC6E3D4299}" destId="{B6BF53B0-2384-4E78-BDE5-CADD6AF95EDE}" srcOrd="0" destOrd="0" presId="urn:microsoft.com/office/officeart/2016/7/layout/RepeatingBendingProcessNew"/>
    <dgm:cxn modelId="{30B06EF6-9D56-4BF4-A755-5BF17076C75C}" type="presParOf" srcId="{5DD7E662-8AAC-4D4A-A37D-22CEEBC59276}" destId="{8411D903-703F-4EDA-BBF1-6E9E49D9DEFB}" srcOrd="10" destOrd="0" presId="urn:microsoft.com/office/officeart/2016/7/layout/RepeatingBendingProcessNew"/>
    <dgm:cxn modelId="{70B074B7-A3B7-47AF-BD4A-6CC26757BACE}" type="presParOf" srcId="{5DD7E662-8AAC-4D4A-A37D-22CEEBC59276}" destId="{7BCBBD81-37BF-48D4-8B27-C53D3918F352}" srcOrd="11" destOrd="0" presId="urn:microsoft.com/office/officeart/2016/7/layout/RepeatingBendingProcessNew"/>
    <dgm:cxn modelId="{0A81161D-0158-484A-8368-672A9EE76DFB}" type="presParOf" srcId="{7BCBBD81-37BF-48D4-8B27-C53D3918F352}" destId="{3E61F1BC-9CAA-4F65-AAF4-069210FE5830}" srcOrd="0" destOrd="0" presId="urn:microsoft.com/office/officeart/2016/7/layout/RepeatingBendingProcessNew"/>
    <dgm:cxn modelId="{219A3E11-FC44-40C8-8BE1-6D008FD1E54D}" type="presParOf" srcId="{5DD7E662-8AAC-4D4A-A37D-22CEEBC59276}" destId="{BBC07346-9519-45D2-AC61-86CA3675ED31}" srcOrd="12" destOrd="0" presId="urn:microsoft.com/office/officeart/2016/7/layout/RepeatingBendingProcessNew"/>
    <dgm:cxn modelId="{3165E0D8-98B4-496E-B857-A93C1023108D}" type="presParOf" srcId="{5DD7E662-8AAC-4D4A-A37D-22CEEBC59276}" destId="{D761680C-138A-4443-8C17-DFF334FEC193}" srcOrd="13" destOrd="0" presId="urn:microsoft.com/office/officeart/2016/7/layout/RepeatingBendingProcessNew"/>
    <dgm:cxn modelId="{04DF6919-F2B9-422F-AB7F-AE6EF698BE9D}" type="presParOf" srcId="{D761680C-138A-4443-8C17-DFF334FEC193}" destId="{FCDCF181-EBFF-4798-818E-2B5F29F0F68F}" srcOrd="0" destOrd="0" presId="urn:microsoft.com/office/officeart/2016/7/layout/RepeatingBendingProcessNew"/>
    <dgm:cxn modelId="{73EB312B-A158-4D5D-8BE5-D60CC1BEFADB}" type="presParOf" srcId="{5DD7E662-8AAC-4D4A-A37D-22CEEBC59276}" destId="{4BC64606-4004-41D8-91C1-F2BE2327FBE3}" srcOrd="14" destOrd="0" presId="urn:microsoft.com/office/officeart/2016/7/layout/RepeatingBendingProcessNew"/>
    <dgm:cxn modelId="{3D6BA5DC-7C8D-4AF4-A8DF-4E7587D5DFFD}" type="presParOf" srcId="{5DD7E662-8AAC-4D4A-A37D-22CEEBC59276}" destId="{DBBF79BB-480F-4FA8-92CE-06E11DB281DF}" srcOrd="15" destOrd="0" presId="urn:microsoft.com/office/officeart/2016/7/layout/RepeatingBendingProcessNew"/>
    <dgm:cxn modelId="{2630066F-E1F0-4951-B1E7-7694480A4F84}" type="presParOf" srcId="{DBBF79BB-480F-4FA8-92CE-06E11DB281DF}" destId="{865384F0-3D15-4950-A499-B6413041B93A}" srcOrd="0" destOrd="0" presId="urn:microsoft.com/office/officeart/2016/7/layout/RepeatingBendingProcessNew"/>
    <dgm:cxn modelId="{ECC626C5-A218-4B2B-B407-721E94D2D826}" type="presParOf" srcId="{5DD7E662-8AAC-4D4A-A37D-22CEEBC59276}" destId="{50A9BD4A-2E4C-4658-BF7C-919FF0E9F12C}" srcOrd="16" destOrd="0" presId="urn:microsoft.com/office/officeart/2016/7/layout/RepeatingBendingProcessNew"/>
    <dgm:cxn modelId="{578E3C92-A9C3-4B80-A790-ECC4E8EE0EC2}" type="presParOf" srcId="{5DD7E662-8AAC-4D4A-A37D-22CEEBC59276}" destId="{F9EE678C-2FF1-4AFE-8AE5-9CAA67BAAB72}" srcOrd="17" destOrd="0" presId="urn:microsoft.com/office/officeart/2016/7/layout/RepeatingBendingProcessNew"/>
    <dgm:cxn modelId="{F64F0857-4291-45DF-8EFE-0F0D4BFDCDC3}" type="presParOf" srcId="{F9EE678C-2FF1-4AFE-8AE5-9CAA67BAAB72}" destId="{5A662459-589C-427F-BBA2-C123C38BAFFD}" srcOrd="0" destOrd="0" presId="urn:microsoft.com/office/officeart/2016/7/layout/RepeatingBendingProcessNew"/>
    <dgm:cxn modelId="{DFBB410A-FDA3-40F2-A38F-E7F3CF09F937}" type="presParOf" srcId="{5DD7E662-8AAC-4D4A-A37D-22CEEBC59276}" destId="{9C82C023-5885-4AA8-A751-0A14338A5E47}" srcOrd="18" destOrd="0" presId="urn:microsoft.com/office/officeart/2016/7/layout/RepeatingBendingProcessNew"/>
    <dgm:cxn modelId="{69193853-ED29-4C6B-A238-708BE45AFF7A}" type="presParOf" srcId="{5DD7E662-8AAC-4D4A-A37D-22CEEBC59276}" destId="{B5309D5C-69C6-4086-8F6C-FC0485DA6B38}" srcOrd="19" destOrd="0" presId="urn:microsoft.com/office/officeart/2016/7/layout/RepeatingBendingProcessNew"/>
    <dgm:cxn modelId="{B8832986-2FAD-426A-88BA-FF1BC580EBE7}" type="presParOf" srcId="{B5309D5C-69C6-4086-8F6C-FC0485DA6B38}" destId="{074272E6-891B-4600-A73A-27A0B109BAE9}" srcOrd="0" destOrd="0" presId="urn:microsoft.com/office/officeart/2016/7/layout/RepeatingBendingProcessNew"/>
    <dgm:cxn modelId="{7B02894A-8406-4FCD-869A-C0CA085C87C9}" type="presParOf" srcId="{5DD7E662-8AAC-4D4A-A37D-22CEEBC59276}" destId="{46EB6487-BB86-4260-92DF-9A66CACDD749}" srcOrd="20" destOrd="0" presId="urn:microsoft.com/office/officeart/2016/7/layout/RepeatingBendingProcessNew"/>
    <dgm:cxn modelId="{4B70A56A-66EC-49D0-80B1-E8F0657A32F4}" type="presParOf" srcId="{5DD7E662-8AAC-4D4A-A37D-22CEEBC59276}" destId="{C4E5E70E-A693-492B-A093-35400FC42F33}" srcOrd="21" destOrd="0" presId="urn:microsoft.com/office/officeart/2016/7/layout/RepeatingBendingProcessNew"/>
    <dgm:cxn modelId="{C25EE5BA-27BC-4C3E-934B-FBCBE076EF39}" type="presParOf" srcId="{C4E5E70E-A693-492B-A093-35400FC42F33}" destId="{F2A00295-7D21-4CEF-AEE8-A6CC75DD8F58}" srcOrd="0" destOrd="0" presId="urn:microsoft.com/office/officeart/2016/7/layout/RepeatingBendingProcessNew"/>
    <dgm:cxn modelId="{228D367D-C415-45B9-8156-A067F7E356FD}" type="presParOf" srcId="{5DD7E662-8AAC-4D4A-A37D-22CEEBC59276}" destId="{EFE59547-C762-48DA-858A-836B06367847}" srcOrd="22" destOrd="0" presId="urn:microsoft.com/office/officeart/2016/7/layout/RepeatingBendingProcessNew"/>
    <dgm:cxn modelId="{EAB56B1D-4BED-4E32-9F07-773ECC124202}" type="presParOf" srcId="{5DD7E662-8AAC-4D4A-A37D-22CEEBC59276}" destId="{19355C18-6681-47A1-8447-A620E1288E36}" srcOrd="23" destOrd="0" presId="urn:microsoft.com/office/officeart/2016/7/layout/RepeatingBendingProcessNew"/>
    <dgm:cxn modelId="{9E5BB480-BDDE-4A90-AA7B-17295C1A824F}" type="presParOf" srcId="{19355C18-6681-47A1-8447-A620E1288E36}" destId="{56BD3E04-C782-4F84-AEDC-B713FFFF785B}" srcOrd="0" destOrd="0" presId="urn:microsoft.com/office/officeart/2016/7/layout/RepeatingBendingProcessNew"/>
    <dgm:cxn modelId="{93FB1605-9F36-4F87-8544-A5E25E9468F9}" type="presParOf" srcId="{5DD7E662-8AAC-4D4A-A37D-22CEEBC59276}" destId="{4D3AD21D-49C3-4E24-BF63-C0D8F5783D22}" srcOrd="24" destOrd="0" presId="urn:microsoft.com/office/officeart/2016/7/layout/RepeatingBendingProcessNew"/>
    <dgm:cxn modelId="{B8A9E9DB-A8E9-4518-8618-EDC978AA9809}" type="presParOf" srcId="{5DD7E662-8AAC-4D4A-A37D-22CEEBC59276}" destId="{B9C46C80-F56B-4571-BC6B-EADB576A3A03}" srcOrd="25" destOrd="0" presId="urn:microsoft.com/office/officeart/2016/7/layout/RepeatingBendingProcessNew"/>
    <dgm:cxn modelId="{68FD48D4-31E6-4CCE-AF70-8FB669A72833}" type="presParOf" srcId="{B9C46C80-F56B-4571-BC6B-EADB576A3A03}" destId="{5FB98735-97A4-4FDB-891E-3D5659F5D2EF}" srcOrd="0" destOrd="0" presId="urn:microsoft.com/office/officeart/2016/7/layout/RepeatingBendingProcessNew"/>
    <dgm:cxn modelId="{9D792E37-B74F-4281-A10A-2A75733F399F}" type="presParOf" srcId="{5DD7E662-8AAC-4D4A-A37D-22CEEBC59276}" destId="{70703AA7-DB80-4CB5-8D1A-44550A1C6672}" srcOrd="26" destOrd="0" presId="urn:microsoft.com/office/officeart/2016/7/layout/RepeatingBendingProcessNew"/>
    <dgm:cxn modelId="{42669A67-8336-415C-B6D7-63A827AF3A39}" type="presParOf" srcId="{5DD7E662-8AAC-4D4A-A37D-22CEEBC59276}" destId="{C09D4DE0-0769-4E94-858D-6721F5D568E7}" srcOrd="27" destOrd="0" presId="urn:microsoft.com/office/officeart/2016/7/layout/RepeatingBendingProcessNew"/>
    <dgm:cxn modelId="{4ADB3286-3B83-4BDF-A5D5-80E0A019C90F}" type="presParOf" srcId="{C09D4DE0-0769-4E94-858D-6721F5D568E7}" destId="{8928F118-2CB0-4F92-8CD0-FF4EA2BF81D1}" srcOrd="0" destOrd="0" presId="urn:microsoft.com/office/officeart/2016/7/layout/RepeatingBendingProcessNew"/>
    <dgm:cxn modelId="{B6793A6E-C9EC-41D1-926F-9DF3754E8CA0}" type="presParOf" srcId="{5DD7E662-8AAC-4D4A-A37D-22CEEBC59276}" destId="{D44F7217-F0EA-4CEB-88B3-94C5129E91D4}" srcOrd="2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B121A-59EE-4AC3-97AB-18D9CC711313}"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21A428DE-BC38-40C8-8CDC-5660AC5BF2CC}">
      <dgm:prSet custT="1"/>
      <dgm:spPr/>
      <dgm:t>
        <a:bodyPr/>
        <a:lstStyle/>
        <a:p>
          <a:r>
            <a:rPr lang="en-US" sz="1600" dirty="0"/>
            <a:t>If you feel you need to make a complaint about someone or something, tell a member of the team. This can be recorded on a ‘I want you to know form’ which a Carer will help you to complete. You can give this to the manager, and they will help resolve the issue for you. The manager or your keyworker will always let your Social Worker know as well. </a:t>
          </a:r>
        </a:p>
      </dgm:t>
    </dgm:pt>
    <dgm:pt modelId="{7056083E-2C5B-4550-AC45-2AA6BC6FE4B3}" type="parTrans" cxnId="{4C8BF525-E7FE-4D9B-98AA-BA02B222EE03}">
      <dgm:prSet/>
      <dgm:spPr/>
      <dgm:t>
        <a:bodyPr/>
        <a:lstStyle/>
        <a:p>
          <a:endParaRPr lang="en-US"/>
        </a:p>
      </dgm:t>
    </dgm:pt>
    <dgm:pt modelId="{5CD50C62-A25A-4123-982E-F9B388B5B357}" type="sibTrans" cxnId="{4C8BF525-E7FE-4D9B-98AA-BA02B222EE03}">
      <dgm:prSet/>
      <dgm:spPr/>
      <dgm:t>
        <a:bodyPr/>
        <a:lstStyle/>
        <a:p>
          <a:endParaRPr lang="en-US"/>
        </a:p>
      </dgm:t>
    </dgm:pt>
    <dgm:pt modelId="{FCE20890-8E8C-4923-AFC6-5F0F195A16DE}">
      <dgm:prSet custT="1"/>
      <dgm:spPr/>
      <dgm:t>
        <a:bodyPr/>
        <a:lstStyle/>
        <a:p>
          <a:r>
            <a:rPr lang="en-US" sz="1800" dirty="0"/>
            <a:t>If you are not happy with the response, you can speak to the Responsible individual for the Children’s Homes and your Social Worker, the home will provide this information to you.</a:t>
          </a:r>
        </a:p>
      </dgm:t>
    </dgm:pt>
    <dgm:pt modelId="{DD8BC56B-398A-477D-B9F3-17A2AB410958}" type="parTrans" cxnId="{91F415EF-8FDE-4EA4-93BD-729D49D7FC27}">
      <dgm:prSet/>
      <dgm:spPr/>
      <dgm:t>
        <a:bodyPr/>
        <a:lstStyle/>
        <a:p>
          <a:endParaRPr lang="en-US"/>
        </a:p>
      </dgm:t>
    </dgm:pt>
    <dgm:pt modelId="{B3BF2FAA-1425-49F1-8EA0-75AF68CE297A}" type="sibTrans" cxnId="{91F415EF-8FDE-4EA4-93BD-729D49D7FC27}">
      <dgm:prSet/>
      <dgm:spPr/>
      <dgm:t>
        <a:bodyPr/>
        <a:lstStyle/>
        <a:p>
          <a:endParaRPr lang="en-US"/>
        </a:p>
      </dgm:t>
    </dgm:pt>
    <dgm:pt modelId="{E19295AF-6D2C-4D3D-AF69-5A1DC682C1F8}">
      <dgm:prSet custT="1"/>
      <dgm:spPr/>
      <dgm:t>
        <a:bodyPr/>
        <a:lstStyle/>
        <a:p>
          <a:r>
            <a:rPr lang="en-US" sz="1400" dirty="0"/>
            <a:t>There is also a person who visits the home each month. This person is known as our Regulation 44 independent visitor. On each visit she will probably ask to speak to you. You can speak freely to her. They will ask your opinion on how you are being looked after, and whether you have everything you need. If there is anything else you wish to make a complaint about and do not want to tell your carer or the manager, then you can phone any of the following numbers: </a:t>
          </a:r>
        </a:p>
      </dgm:t>
    </dgm:pt>
    <dgm:pt modelId="{2B550D57-F070-4A80-AA46-83CA9ABB8430}" type="parTrans" cxnId="{2B596DC6-882B-4BB2-ADE8-4E27D557384B}">
      <dgm:prSet/>
      <dgm:spPr/>
      <dgm:t>
        <a:bodyPr/>
        <a:lstStyle/>
        <a:p>
          <a:endParaRPr lang="en-US"/>
        </a:p>
      </dgm:t>
    </dgm:pt>
    <dgm:pt modelId="{1447176F-B045-4889-A592-0015970BC33C}" type="sibTrans" cxnId="{2B596DC6-882B-4BB2-ADE8-4E27D557384B}">
      <dgm:prSet/>
      <dgm:spPr/>
      <dgm:t>
        <a:bodyPr/>
        <a:lstStyle/>
        <a:p>
          <a:endParaRPr lang="en-US"/>
        </a:p>
      </dgm:t>
    </dgm:pt>
    <dgm:pt modelId="{99841C39-8B7E-49CC-AC4F-B54517A0C83C}" type="pres">
      <dgm:prSet presAssocID="{283B121A-59EE-4AC3-97AB-18D9CC711313}" presName="Name0" presStyleCnt="0">
        <dgm:presLayoutVars>
          <dgm:dir/>
          <dgm:resizeHandles val="exact"/>
        </dgm:presLayoutVars>
      </dgm:prSet>
      <dgm:spPr/>
    </dgm:pt>
    <dgm:pt modelId="{31E9CB0D-39CA-43EF-BA24-45A1FA51569A}" type="pres">
      <dgm:prSet presAssocID="{21A428DE-BC38-40C8-8CDC-5660AC5BF2CC}" presName="node" presStyleLbl="node1" presStyleIdx="0" presStyleCnt="5" custLinFactNeighborX="-14652" custLinFactNeighborY="18">
        <dgm:presLayoutVars>
          <dgm:bulletEnabled val="1"/>
        </dgm:presLayoutVars>
      </dgm:prSet>
      <dgm:spPr/>
    </dgm:pt>
    <dgm:pt modelId="{3B1E4F49-4022-4656-90F0-3EB31F0A8266}" type="pres">
      <dgm:prSet presAssocID="{5CD50C62-A25A-4123-982E-F9B388B5B357}" presName="sibTransSpacerBeforeConnector" presStyleCnt="0"/>
      <dgm:spPr/>
    </dgm:pt>
    <dgm:pt modelId="{DCEC8D40-AEBC-45D6-B85C-C26C59872922}" type="pres">
      <dgm:prSet presAssocID="{5CD50C62-A25A-4123-982E-F9B388B5B357}" presName="sibTrans" presStyleLbl="node1" presStyleIdx="1" presStyleCnt="5"/>
      <dgm:spPr/>
    </dgm:pt>
    <dgm:pt modelId="{B4166864-63CD-4547-A995-A2A3CDC47DEF}" type="pres">
      <dgm:prSet presAssocID="{5CD50C62-A25A-4123-982E-F9B388B5B357}" presName="sibTransSpacerAfterConnector" presStyleCnt="0"/>
      <dgm:spPr/>
    </dgm:pt>
    <dgm:pt modelId="{C938E3B1-B8D7-45BF-A6FD-9D7BE1BFD1D2}" type="pres">
      <dgm:prSet presAssocID="{FCE20890-8E8C-4923-AFC6-5F0F195A16DE}" presName="node" presStyleLbl="node1" presStyleIdx="2" presStyleCnt="5">
        <dgm:presLayoutVars>
          <dgm:bulletEnabled val="1"/>
        </dgm:presLayoutVars>
      </dgm:prSet>
      <dgm:spPr/>
    </dgm:pt>
    <dgm:pt modelId="{160C9D86-FC46-4D16-B459-6C5EA5099FF2}" type="pres">
      <dgm:prSet presAssocID="{B3BF2FAA-1425-49F1-8EA0-75AF68CE297A}" presName="sibTransSpacerBeforeConnector" presStyleCnt="0"/>
      <dgm:spPr/>
    </dgm:pt>
    <dgm:pt modelId="{D55E5348-3116-4D57-8C22-B25B206DB4CE}" type="pres">
      <dgm:prSet presAssocID="{B3BF2FAA-1425-49F1-8EA0-75AF68CE297A}" presName="sibTrans" presStyleLbl="node1" presStyleIdx="3" presStyleCnt="5"/>
      <dgm:spPr/>
    </dgm:pt>
    <dgm:pt modelId="{47165AAE-E4A7-4B17-BB1C-60E702B10C5D}" type="pres">
      <dgm:prSet presAssocID="{B3BF2FAA-1425-49F1-8EA0-75AF68CE297A}" presName="sibTransSpacerAfterConnector" presStyleCnt="0"/>
      <dgm:spPr/>
    </dgm:pt>
    <dgm:pt modelId="{2BB38AEF-6C99-470C-819F-E26D5BE5F9E3}" type="pres">
      <dgm:prSet presAssocID="{E19295AF-6D2C-4D3D-AF69-5A1DC682C1F8}" presName="node" presStyleLbl="node1" presStyleIdx="4" presStyleCnt="5">
        <dgm:presLayoutVars>
          <dgm:bulletEnabled val="1"/>
        </dgm:presLayoutVars>
      </dgm:prSet>
      <dgm:spPr/>
    </dgm:pt>
  </dgm:ptLst>
  <dgm:cxnLst>
    <dgm:cxn modelId="{4C8BF525-E7FE-4D9B-98AA-BA02B222EE03}" srcId="{283B121A-59EE-4AC3-97AB-18D9CC711313}" destId="{21A428DE-BC38-40C8-8CDC-5660AC5BF2CC}" srcOrd="0" destOrd="0" parTransId="{7056083E-2C5B-4550-AC45-2AA6BC6FE4B3}" sibTransId="{5CD50C62-A25A-4123-982E-F9B388B5B357}"/>
    <dgm:cxn modelId="{1A258A47-7A88-429F-8CAA-571B9CB1B019}" type="presOf" srcId="{5CD50C62-A25A-4123-982E-F9B388B5B357}" destId="{DCEC8D40-AEBC-45D6-B85C-C26C59872922}" srcOrd="0" destOrd="0" presId="urn:microsoft.com/office/officeart/2016/7/layout/BasicProcessNew"/>
    <dgm:cxn modelId="{73EAB967-8E87-4A67-B9AE-98C276922107}" type="presOf" srcId="{21A428DE-BC38-40C8-8CDC-5660AC5BF2CC}" destId="{31E9CB0D-39CA-43EF-BA24-45A1FA51569A}" srcOrd="0" destOrd="0" presId="urn:microsoft.com/office/officeart/2016/7/layout/BasicProcessNew"/>
    <dgm:cxn modelId="{055CF66B-86D6-4C78-8B4E-D867A8B7753A}" type="presOf" srcId="{FCE20890-8E8C-4923-AFC6-5F0F195A16DE}" destId="{C938E3B1-B8D7-45BF-A6FD-9D7BE1BFD1D2}" srcOrd="0" destOrd="0" presId="urn:microsoft.com/office/officeart/2016/7/layout/BasicProcessNew"/>
    <dgm:cxn modelId="{70C415BF-0D11-46B4-929C-DC3F0CD3B033}" type="presOf" srcId="{E19295AF-6D2C-4D3D-AF69-5A1DC682C1F8}" destId="{2BB38AEF-6C99-470C-819F-E26D5BE5F9E3}" srcOrd="0" destOrd="0" presId="urn:microsoft.com/office/officeart/2016/7/layout/BasicProcessNew"/>
    <dgm:cxn modelId="{2A63CDBF-CA50-4F58-AFEC-AA583B1C9F08}" type="presOf" srcId="{B3BF2FAA-1425-49F1-8EA0-75AF68CE297A}" destId="{D55E5348-3116-4D57-8C22-B25B206DB4CE}" srcOrd="0" destOrd="0" presId="urn:microsoft.com/office/officeart/2016/7/layout/BasicProcessNew"/>
    <dgm:cxn modelId="{2B596DC6-882B-4BB2-ADE8-4E27D557384B}" srcId="{283B121A-59EE-4AC3-97AB-18D9CC711313}" destId="{E19295AF-6D2C-4D3D-AF69-5A1DC682C1F8}" srcOrd="2" destOrd="0" parTransId="{2B550D57-F070-4A80-AA46-83CA9ABB8430}" sibTransId="{1447176F-B045-4889-A592-0015970BC33C}"/>
    <dgm:cxn modelId="{5730D1DE-3153-499D-9976-80B729EC570B}" type="presOf" srcId="{283B121A-59EE-4AC3-97AB-18D9CC711313}" destId="{99841C39-8B7E-49CC-AC4F-B54517A0C83C}" srcOrd="0" destOrd="0" presId="urn:microsoft.com/office/officeart/2016/7/layout/BasicProcessNew"/>
    <dgm:cxn modelId="{91F415EF-8FDE-4EA4-93BD-729D49D7FC27}" srcId="{283B121A-59EE-4AC3-97AB-18D9CC711313}" destId="{FCE20890-8E8C-4923-AFC6-5F0F195A16DE}" srcOrd="1" destOrd="0" parTransId="{DD8BC56B-398A-477D-B9F3-17A2AB410958}" sibTransId="{B3BF2FAA-1425-49F1-8EA0-75AF68CE297A}"/>
    <dgm:cxn modelId="{D8D9089F-654D-4611-86C4-66C4073F5658}" type="presParOf" srcId="{99841C39-8B7E-49CC-AC4F-B54517A0C83C}" destId="{31E9CB0D-39CA-43EF-BA24-45A1FA51569A}" srcOrd="0" destOrd="0" presId="urn:microsoft.com/office/officeart/2016/7/layout/BasicProcessNew"/>
    <dgm:cxn modelId="{9F9E7441-AF44-4F70-8B6F-4F8C52E6A3AF}" type="presParOf" srcId="{99841C39-8B7E-49CC-AC4F-B54517A0C83C}" destId="{3B1E4F49-4022-4656-90F0-3EB31F0A8266}" srcOrd="1" destOrd="0" presId="urn:microsoft.com/office/officeart/2016/7/layout/BasicProcessNew"/>
    <dgm:cxn modelId="{D6546748-E28E-42FA-B647-664BE618A0A5}" type="presParOf" srcId="{99841C39-8B7E-49CC-AC4F-B54517A0C83C}" destId="{DCEC8D40-AEBC-45D6-B85C-C26C59872922}" srcOrd="2" destOrd="0" presId="urn:microsoft.com/office/officeart/2016/7/layout/BasicProcessNew"/>
    <dgm:cxn modelId="{CCF6AAF8-D94C-4561-BB81-3021C65AC850}" type="presParOf" srcId="{99841C39-8B7E-49CC-AC4F-B54517A0C83C}" destId="{B4166864-63CD-4547-A995-A2A3CDC47DEF}" srcOrd="3" destOrd="0" presId="urn:microsoft.com/office/officeart/2016/7/layout/BasicProcessNew"/>
    <dgm:cxn modelId="{CFC9D71E-DC75-4F6C-8FB0-1D54243D0615}" type="presParOf" srcId="{99841C39-8B7E-49CC-AC4F-B54517A0C83C}" destId="{C938E3B1-B8D7-45BF-A6FD-9D7BE1BFD1D2}" srcOrd="4" destOrd="0" presId="urn:microsoft.com/office/officeart/2016/7/layout/BasicProcessNew"/>
    <dgm:cxn modelId="{55F153D7-01DB-4D62-A97F-25C23B011878}" type="presParOf" srcId="{99841C39-8B7E-49CC-AC4F-B54517A0C83C}" destId="{160C9D86-FC46-4D16-B459-6C5EA5099FF2}" srcOrd="5" destOrd="0" presId="urn:microsoft.com/office/officeart/2016/7/layout/BasicProcessNew"/>
    <dgm:cxn modelId="{64103477-96BE-40D0-AFBF-ED709F9A6869}" type="presParOf" srcId="{99841C39-8B7E-49CC-AC4F-B54517A0C83C}" destId="{D55E5348-3116-4D57-8C22-B25B206DB4CE}" srcOrd="6" destOrd="0" presId="urn:microsoft.com/office/officeart/2016/7/layout/BasicProcessNew"/>
    <dgm:cxn modelId="{DA38BC8A-F718-4D9A-8AF5-713907536174}" type="presParOf" srcId="{99841C39-8B7E-49CC-AC4F-B54517A0C83C}" destId="{47165AAE-E4A7-4B17-BB1C-60E702B10C5D}" srcOrd="7" destOrd="0" presId="urn:microsoft.com/office/officeart/2016/7/layout/BasicProcessNew"/>
    <dgm:cxn modelId="{131E6717-5EB9-4617-B690-DA7DF215AF90}" type="presParOf" srcId="{99841C39-8B7E-49CC-AC4F-B54517A0C83C}" destId="{2BB38AEF-6C99-470C-819F-E26D5BE5F9E3}" srcOrd="8"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AB5897-9FA4-48BF-8500-2ED7812594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6074E63-D257-4DC1-AC4A-1A60523CDD73}">
      <dgm:prSet/>
      <dgm:spPr/>
      <dgm:t>
        <a:bodyPr/>
        <a:lstStyle/>
        <a:p>
          <a:pPr>
            <a:lnSpc>
              <a:spcPct val="100000"/>
            </a:lnSpc>
          </a:pPr>
          <a:r>
            <a:rPr lang="en-US" dirty="0"/>
            <a:t>You can earn rewards every day. You will have a Positive Reward chart, and you can receive a tick on your chart for each time you do something positive in the home e.g., put your cup away, being polite, help to tidy up and for good behavior. </a:t>
          </a:r>
        </a:p>
      </dgm:t>
    </dgm:pt>
    <dgm:pt modelId="{F52A5E36-AAC4-4398-97B0-865B46550974}" type="parTrans" cxnId="{F521AF95-BF8A-4E89-BB64-F2B79B6FA8CE}">
      <dgm:prSet/>
      <dgm:spPr/>
      <dgm:t>
        <a:bodyPr/>
        <a:lstStyle/>
        <a:p>
          <a:endParaRPr lang="en-US"/>
        </a:p>
      </dgm:t>
    </dgm:pt>
    <dgm:pt modelId="{4DBFCCC3-EECF-461D-9CE8-610A6DBA15E0}" type="sibTrans" cxnId="{F521AF95-BF8A-4E89-BB64-F2B79B6FA8CE}">
      <dgm:prSet/>
      <dgm:spPr/>
      <dgm:t>
        <a:bodyPr/>
        <a:lstStyle/>
        <a:p>
          <a:endParaRPr lang="en-US"/>
        </a:p>
      </dgm:t>
    </dgm:pt>
    <dgm:pt modelId="{75685047-3D30-43EE-B8B4-56AA3C08D5A3}">
      <dgm:prSet/>
      <dgm:spPr/>
      <dgm:t>
        <a:bodyPr/>
        <a:lstStyle/>
        <a:p>
          <a:pPr>
            <a:lnSpc>
              <a:spcPct val="100000"/>
            </a:lnSpc>
          </a:pPr>
          <a:r>
            <a:rPr lang="en-US" dirty="0"/>
            <a:t>When you get 40 ticks you will receive a voucher of £10 or an activity of your choice…. You can save the vouchers or activity money up for something that may be more expensive. Your keyworker will help you with this. Depending on your age we also have an Incentive scheme. We have a few options, so, we can all decide which is the best incentive for you. </a:t>
          </a:r>
        </a:p>
      </dgm:t>
    </dgm:pt>
    <dgm:pt modelId="{84B9256E-0925-461D-853B-9EBF613CA3B9}" type="parTrans" cxnId="{6EEA7362-57DA-4A73-B18A-65139A9CA036}">
      <dgm:prSet/>
      <dgm:spPr/>
      <dgm:t>
        <a:bodyPr/>
        <a:lstStyle/>
        <a:p>
          <a:endParaRPr lang="en-US"/>
        </a:p>
      </dgm:t>
    </dgm:pt>
    <dgm:pt modelId="{AC332E6B-9358-4235-B500-6BD60A874C88}" type="sibTrans" cxnId="{6EEA7362-57DA-4A73-B18A-65139A9CA036}">
      <dgm:prSet/>
      <dgm:spPr/>
      <dgm:t>
        <a:bodyPr/>
        <a:lstStyle/>
        <a:p>
          <a:endParaRPr lang="en-US"/>
        </a:p>
      </dgm:t>
    </dgm:pt>
    <dgm:pt modelId="{E6E115FF-B37F-4650-B969-EFE13AE4B3C4}">
      <dgm:prSet/>
      <dgm:spPr/>
      <dgm:t>
        <a:bodyPr/>
        <a:lstStyle/>
        <a:p>
          <a:pPr>
            <a:lnSpc>
              <a:spcPct val="100000"/>
            </a:lnSpc>
          </a:pPr>
          <a:r>
            <a:rPr lang="en-US" dirty="0"/>
            <a:t>We will talk to your Social worker before you move into Felix house to make sure it’s the right one for you. We will then explain to you when you visit the home or when you move in. </a:t>
          </a:r>
        </a:p>
      </dgm:t>
    </dgm:pt>
    <dgm:pt modelId="{4DFD1164-6F3B-4FAC-9F43-7EABFB3FB30F}" type="parTrans" cxnId="{FAC03098-3988-42EE-9817-BAD5A791C9C3}">
      <dgm:prSet/>
      <dgm:spPr/>
      <dgm:t>
        <a:bodyPr/>
        <a:lstStyle/>
        <a:p>
          <a:endParaRPr lang="en-US"/>
        </a:p>
      </dgm:t>
    </dgm:pt>
    <dgm:pt modelId="{612592FF-0E6E-40AC-9A65-C41427EA1381}" type="sibTrans" cxnId="{FAC03098-3988-42EE-9817-BAD5A791C9C3}">
      <dgm:prSet/>
      <dgm:spPr/>
      <dgm:t>
        <a:bodyPr/>
        <a:lstStyle/>
        <a:p>
          <a:endParaRPr lang="en-US"/>
        </a:p>
      </dgm:t>
    </dgm:pt>
    <dgm:pt modelId="{E37B1D31-1BA1-4373-B5F2-04942C08B093}" type="pres">
      <dgm:prSet presAssocID="{34AB5897-9FA4-48BF-8500-2ED781259480}" presName="root" presStyleCnt="0">
        <dgm:presLayoutVars>
          <dgm:dir/>
          <dgm:resizeHandles val="exact"/>
        </dgm:presLayoutVars>
      </dgm:prSet>
      <dgm:spPr/>
    </dgm:pt>
    <dgm:pt modelId="{74ECAAE6-FD31-4F1B-9611-2F531CC09092}" type="pres">
      <dgm:prSet presAssocID="{66074E63-D257-4DC1-AC4A-1A60523CDD73}" presName="compNode" presStyleCnt="0"/>
      <dgm:spPr/>
    </dgm:pt>
    <dgm:pt modelId="{0E20B384-FAEF-4F56-9A82-DCE7C214976D}" type="pres">
      <dgm:prSet presAssocID="{66074E63-D257-4DC1-AC4A-1A60523CDD73}" presName="bgRect" presStyleLbl="bgShp" presStyleIdx="0" presStyleCnt="3"/>
      <dgm:spPr/>
    </dgm:pt>
    <dgm:pt modelId="{6F7F9D74-E55B-4394-BDB4-D39362B322CF}" type="pres">
      <dgm:prSet presAssocID="{66074E63-D257-4DC1-AC4A-1A60523CDD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r"/>
        </a:ext>
      </dgm:extLst>
    </dgm:pt>
    <dgm:pt modelId="{F5421BA3-2440-429A-BB40-0D7BA894FCEF}" type="pres">
      <dgm:prSet presAssocID="{66074E63-D257-4DC1-AC4A-1A60523CDD73}" presName="spaceRect" presStyleCnt="0"/>
      <dgm:spPr/>
    </dgm:pt>
    <dgm:pt modelId="{CF06AD1A-EE5C-4E22-9575-1D7071C47D23}" type="pres">
      <dgm:prSet presAssocID="{66074E63-D257-4DC1-AC4A-1A60523CDD73}" presName="parTx" presStyleLbl="revTx" presStyleIdx="0" presStyleCnt="3">
        <dgm:presLayoutVars>
          <dgm:chMax val="0"/>
          <dgm:chPref val="0"/>
        </dgm:presLayoutVars>
      </dgm:prSet>
      <dgm:spPr/>
    </dgm:pt>
    <dgm:pt modelId="{43005FE4-1AF9-4D8B-B097-47E52889BA48}" type="pres">
      <dgm:prSet presAssocID="{4DBFCCC3-EECF-461D-9CE8-610A6DBA15E0}" presName="sibTrans" presStyleCnt="0"/>
      <dgm:spPr/>
    </dgm:pt>
    <dgm:pt modelId="{8A3D2F12-E594-4440-B297-8FBE48244AFD}" type="pres">
      <dgm:prSet presAssocID="{75685047-3D30-43EE-B8B4-56AA3C08D5A3}" presName="compNode" presStyleCnt="0"/>
      <dgm:spPr/>
    </dgm:pt>
    <dgm:pt modelId="{4CF0F39F-2DA8-404D-924C-F57A960AF152}" type="pres">
      <dgm:prSet presAssocID="{75685047-3D30-43EE-B8B4-56AA3C08D5A3}" presName="bgRect" presStyleLbl="bgShp" presStyleIdx="1" presStyleCnt="3"/>
      <dgm:spPr/>
    </dgm:pt>
    <dgm:pt modelId="{856602FF-20CF-4DF1-98B1-095B70ADEAAF}" type="pres">
      <dgm:prSet presAssocID="{75685047-3D30-43EE-B8B4-56AA3C08D5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8ECDD11-CE43-491B-B9BE-E050467E40D4}" type="pres">
      <dgm:prSet presAssocID="{75685047-3D30-43EE-B8B4-56AA3C08D5A3}" presName="spaceRect" presStyleCnt="0"/>
      <dgm:spPr/>
    </dgm:pt>
    <dgm:pt modelId="{74B3145D-678A-4DCC-B274-B41B187327F1}" type="pres">
      <dgm:prSet presAssocID="{75685047-3D30-43EE-B8B4-56AA3C08D5A3}" presName="parTx" presStyleLbl="revTx" presStyleIdx="1" presStyleCnt="3">
        <dgm:presLayoutVars>
          <dgm:chMax val="0"/>
          <dgm:chPref val="0"/>
        </dgm:presLayoutVars>
      </dgm:prSet>
      <dgm:spPr/>
    </dgm:pt>
    <dgm:pt modelId="{327450CA-3397-4689-8BED-4159555034D7}" type="pres">
      <dgm:prSet presAssocID="{AC332E6B-9358-4235-B500-6BD60A874C88}" presName="sibTrans" presStyleCnt="0"/>
      <dgm:spPr/>
    </dgm:pt>
    <dgm:pt modelId="{38B074D0-B237-454C-8DA8-346A9EE3AFD1}" type="pres">
      <dgm:prSet presAssocID="{E6E115FF-B37F-4650-B969-EFE13AE4B3C4}" presName="compNode" presStyleCnt="0"/>
      <dgm:spPr/>
    </dgm:pt>
    <dgm:pt modelId="{4CFB7B16-E994-4E34-8338-12B9D9A43837}" type="pres">
      <dgm:prSet presAssocID="{E6E115FF-B37F-4650-B969-EFE13AE4B3C4}" presName="bgRect" presStyleLbl="bgShp" presStyleIdx="2" presStyleCnt="3"/>
      <dgm:spPr/>
    </dgm:pt>
    <dgm:pt modelId="{CF6FDDFB-AEF6-41F6-A145-AB1D8A03BA91}" type="pres">
      <dgm:prSet presAssocID="{E6E115FF-B37F-4650-B969-EFE13AE4B3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64617113-93D7-4CE3-BD36-B1E32FC5BEB4}" type="pres">
      <dgm:prSet presAssocID="{E6E115FF-B37F-4650-B969-EFE13AE4B3C4}" presName="spaceRect" presStyleCnt="0"/>
      <dgm:spPr/>
    </dgm:pt>
    <dgm:pt modelId="{F4D7A29B-A6A7-45C4-AAA2-DAA1DA46368C}" type="pres">
      <dgm:prSet presAssocID="{E6E115FF-B37F-4650-B969-EFE13AE4B3C4}" presName="parTx" presStyleLbl="revTx" presStyleIdx="2" presStyleCnt="3">
        <dgm:presLayoutVars>
          <dgm:chMax val="0"/>
          <dgm:chPref val="0"/>
        </dgm:presLayoutVars>
      </dgm:prSet>
      <dgm:spPr/>
    </dgm:pt>
  </dgm:ptLst>
  <dgm:cxnLst>
    <dgm:cxn modelId="{4605243B-51C1-4233-964A-52F658FEF24A}" type="presOf" srcId="{E6E115FF-B37F-4650-B969-EFE13AE4B3C4}" destId="{F4D7A29B-A6A7-45C4-AAA2-DAA1DA46368C}" srcOrd="0" destOrd="0" presId="urn:microsoft.com/office/officeart/2018/2/layout/IconVerticalSolidList"/>
    <dgm:cxn modelId="{6EEA7362-57DA-4A73-B18A-65139A9CA036}" srcId="{34AB5897-9FA4-48BF-8500-2ED781259480}" destId="{75685047-3D30-43EE-B8B4-56AA3C08D5A3}" srcOrd="1" destOrd="0" parTransId="{84B9256E-0925-461D-853B-9EBF613CA3B9}" sibTransId="{AC332E6B-9358-4235-B500-6BD60A874C88}"/>
    <dgm:cxn modelId="{D5498070-CB92-40E1-8321-BE46F2726148}" type="presOf" srcId="{75685047-3D30-43EE-B8B4-56AA3C08D5A3}" destId="{74B3145D-678A-4DCC-B274-B41B187327F1}" srcOrd="0" destOrd="0" presId="urn:microsoft.com/office/officeart/2018/2/layout/IconVerticalSolidList"/>
    <dgm:cxn modelId="{F521AF95-BF8A-4E89-BB64-F2B79B6FA8CE}" srcId="{34AB5897-9FA4-48BF-8500-2ED781259480}" destId="{66074E63-D257-4DC1-AC4A-1A60523CDD73}" srcOrd="0" destOrd="0" parTransId="{F52A5E36-AAC4-4398-97B0-865B46550974}" sibTransId="{4DBFCCC3-EECF-461D-9CE8-610A6DBA15E0}"/>
    <dgm:cxn modelId="{FAC03098-3988-42EE-9817-BAD5A791C9C3}" srcId="{34AB5897-9FA4-48BF-8500-2ED781259480}" destId="{E6E115FF-B37F-4650-B969-EFE13AE4B3C4}" srcOrd="2" destOrd="0" parTransId="{4DFD1164-6F3B-4FAC-9F43-7EABFB3FB30F}" sibTransId="{612592FF-0E6E-40AC-9A65-C41427EA1381}"/>
    <dgm:cxn modelId="{35B25BDD-5D28-415D-898A-86EA0F8F1D1E}" type="presOf" srcId="{66074E63-D257-4DC1-AC4A-1A60523CDD73}" destId="{CF06AD1A-EE5C-4E22-9575-1D7071C47D23}" srcOrd="0" destOrd="0" presId="urn:microsoft.com/office/officeart/2018/2/layout/IconVerticalSolidList"/>
    <dgm:cxn modelId="{B8CEA8F7-6059-414F-BC7A-2C43F4D09A95}" type="presOf" srcId="{34AB5897-9FA4-48BF-8500-2ED781259480}" destId="{E37B1D31-1BA1-4373-B5F2-04942C08B093}" srcOrd="0" destOrd="0" presId="urn:microsoft.com/office/officeart/2018/2/layout/IconVerticalSolidList"/>
    <dgm:cxn modelId="{0973DC81-A195-43A0-92B8-10E58C134C2E}" type="presParOf" srcId="{E37B1D31-1BA1-4373-B5F2-04942C08B093}" destId="{74ECAAE6-FD31-4F1B-9611-2F531CC09092}" srcOrd="0" destOrd="0" presId="urn:microsoft.com/office/officeart/2018/2/layout/IconVerticalSolidList"/>
    <dgm:cxn modelId="{D002CFAE-DF9C-45A9-8959-3586D45DF157}" type="presParOf" srcId="{74ECAAE6-FD31-4F1B-9611-2F531CC09092}" destId="{0E20B384-FAEF-4F56-9A82-DCE7C214976D}" srcOrd="0" destOrd="0" presId="urn:microsoft.com/office/officeart/2018/2/layout/IconVerticalSolidList"/>
    <dgm:cxn modelId="{62E1A788-F9EF-4052-8A8E-6F6CB0A8B73A}" type="presParOf" srcId="{74ECAAE6-FD31-4F1B-9611-2F531CC09092}" destId="{6F7F9D74-E55B-4394-BDB4-D39362B322CF}" srcOrd="1" destOrd="0" presId="urn:microsoft.com/office/officeart/2018/2/layout/IconVerticalSolidList"/>
    <dgm:cxn modelId="{D2E1662B-2F24-47F1-94DB-BF3908683F13}" type="presParOf" srcId="{74ECAAE6-FD31-4F1B-9611-2F531CC09092}" destId="{F5421BA3-2440-429A-BB40-0D7BA894FCEF}" srcOrd="2" destOrd="0" presId="urn:microsoft.com/office/officeart/2018/2/layout/IconVerticalSolidList"/>
    <dgm:cxn modelId="{C4480CB0-502D-4331-AB46-99B7FE9501A1}" type="presParOf" srcId="{74ECAAE6-FD31-4F1B-9611-2F531CC09092}" destId="{CF06AD1A-EE5C-4E22-9575-1D7071C47D23}" srcOrd="3" destOrd="0" presId="urn:microsoft.com/office/officeart/2018/2/layout/IconVerticalSolidList"/>
    <dgm:cxn modelId="{FA1A63C1-6B19-49E9-A40E-340F8B8AA7D1}" type="presParOf" srcId="{E37B1D31-1BA1-4373-B5F2-04942C08B093}" destId="{43005FE4-1AF9-4D8B-B097-47E52889BA48}" srcOrd="1" destOrd="0" presId="urn:microsoft.com/office/officeart/2018/2/layout/IconVerticalSolidList"/>
    <dgm:cxn modelId="{9AA8E6AE-AAD5-45C9-9463-AE9A80C5381D}" type="presParOf" srcId="{E37B1D31-1BA1-4373-B5F2-04942C08B093}" destId="{8A3D2F12-E594-4440-B297-8FBE48244AFD}" srcOrd="2" destOrd="0" presId="urn:microsoft.com/office/officeart/2018/2/layout/IconVerticalSolidList"/>
    <dgm:cxn modelId="{D4E991A6-E96B-43C5-AEE1-9493F8900F29}" type="presParOf" srcId="{8A3D2F12-E594-4440-B297-8FBE48244AFD}" destId="{4CF0F39F-2DA8-404D-924C-F57A960AF152}" srcOrd="0" destOrd="0" presId="urn:microsoft.com/office/officeart/2018/2/layout/IconVerticalSolidList"/>
    <dgm:cxn modelId="{6EF936F4-55A8-4974-AB83-34F03359A9B1}" type="presParOf" srcId="{8A3D2F12-E594-4440-B297-8FBE48244AFD}" destId="{856602FF-20CF-4DF1-98B1-095B70ADEAAF}" srcOrd="1" destOrd="0" presId="urn:microsoft.com/office/officeart/2018/2/layout/IconVerticalSolidList"/>
    <dgm:cxn modelId="{1DD84B90-79B1-48DC-9699-486E072D1AEC}" type="presParOf" srcId="{8A3D2F12-E594-4440-B297-8FBE48244AFD}" destId="{98ECDD11-CE43-491B-B9BE-E050467E40D4}" srcOrd="2" destOrd="0" presId="urn:microsoft.com/office/officeart/2018/2/layout/IconVerticalSolidList"/>
    <dgm:cxn modelId="{81021D6E-9666-4553-B5A5-1AFEC5F84F2C}" type="presParOf" srcId="{8A3D2F12-E594-4440-B297-8FBE48244AFD}" destId="{74B3145D-678A-4DCC-B274-B41B187327F1}" srcOrd="3" destOrd="0" presId="urn:microsoft.com/office/officeart/2018/2/layout/IconVerticalSolidList"/>
    <dgm:cxn modelId="{D0A08076-C098-45B2-AA93-B84D63E7E87D}" type="presParOf" srcId="{E37B1D31-1BA1-4373-B5F2-04942C08B093}" destId="{327450CA-3397-4689-8BED-4159555034D7}" srcOrd="3" destOrd="0" presId="urn:microsoft.com/office/officeart/2018/2/layout/IconVerticalSolidList"/>
    <dgm:cxn modelId="{3525AD2D-CA3A-4F71-8851-CD7E72DFE2BB}" type="presParOf" srcId="{E37B1D31-1BA1-4373-B5F2-04942C08B093}" destId="{38B074D0-B237-454C-8DA8-346A9EE3AFD1}" srcOrd="4" destOrd="0" presId="urn:microsoft.com/office/officeart/2018/2/layout/IconVerticalSolidList"/>
    <dgm:cxn modelId="{C62A1072-C64E-4726-8D6C-AA7D1962F37B}" type="presParOf" srcId="{38B074D0-B237-454C-8DA8-346A9EE3AFD1}" destId="{4CFB7B16-E994-4E34-8338-12B9D9A43837}" srcOrd="0" destOrd="0" presId="urn:microsoft.com/office/officeart/2018/2/layout/IconVerticalSolidList"/>
    <dgm:cxn modelId="{FE51491C-78E6-4CA3-ACED-0B111D4BA837}" type="presParOf" srcId="{38B074D0-B237-454C-8DA8-346A9EE3AFD1}" destId="{CF6FDDFB-AEF6-41F6-A145-AB1D8A03BA91}" srcOrd="1" destOrd="0" presId="urn:microsoft.com/office/officeart/2018/2/layout/IconVerticalSolidList"/>
    <dgm:cxn modelId="{9BE1A6B0-1DEB-450B-950D-3461448F6E6F}" type="presParOf" srcId="{38B074D0-B237-454C-8DA8-346A9EE3AFD1}" destId="{64617113-93D7-4CE3-BD36-B1E32FC5BEB4}" srcOrd="2" destOrd="0" presId="urn:microsoft.com/office/officeart/2018/2/layout/IconVerticalSolidList"/>
    <dgm:cxn modelId="{FEAEF31F-7558-4B10-847E-87634C8AE694}" type="presParOf" srcId="{38B074D0-B237-454C-8DA8-346A9EE3AFD1}" destId="{F4D7A29B-A6A7-45C4-AAA2-DAA1DA46368C}"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4811B-6E3E-424C-88EE-6BDB96C51FD7}">
      <dsp:nvSpPr>
        <dsp:cNvPr id="0" name=""/>
        <dsp:cNvSpPr/>
      </dsp:nvSpPr>
      <dsp:spPr>
        <a:xfrm>
          <a:off x="1534599" y="735665"/>
          <a:ext cx="321323" cy="91440"/>
        </a:xfrm>
        <a:custGeom>
          <a:avLst/>
          <a:gdLst/>
          <a:ahLst/>
          <a:cxnLst/>
          <a:rect l="0" t="0" r="0" b="0"/>
          <a:pathLst>
            <a:path>
              <a:moveTo>
                <a:pt x="0" y="45720"/>
              </a:moveTo>
              <a:lnTo>
                <a:pt x="32132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86462" y="779623"/>
        <a:ext cx="17596" cy="3522"/>
      </dsp:txXfrm>
    </dsp:sp>
    <dsp:sp modelId="{07D4DD63-D9A4-4D76-AF39-962FDF016A4D}">
      <dsp:nvSpPr>
        <dsp:cNvPr id="0" name=""/>
        <dsp:cNvSpPr/>
      </dsp:nvSpPr>
      <dsp:spPr>
        <a:xfrm>
          <a:off x="6296" y="322354"/>
          <a:ext cx="1530102" cy="91806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be listened to and have your wishes and feelings taken into consideration. </a:t>
          </a:r>
        </a:p>
      </dsp:txBody>
      <dsp:txXfrm>
        <a:off x="6296" y="322354"/>
        <a:ext cx="1530102" cy="918061"/>
      </dsp:txXfrm>
    </dsp:sp>
    <dsp:sp modelId="{E89698B0-8849-4260-8261-558D9714212E}">
      <dsp:nvSpPr>
        <dsp:cNvPr id="0" name=""/>
        <dsp:cNvSpPr/>
      </dsp:nvSpPr>
      <dsp:spPr>
        <a:xfrm>
          <a:off x="4250654" y="735665"/>
          <a:ext cx="321323" cy="91440"/>
        </a:xfrm>
        <a:custGeom>
          <a:avLst/>
          <a:gdLst/>
          <a:ahLst/>
          <a:cxnLst/>
          <a:rect l="0" t="0" r="0" b="0"/>
          <a:pathLst>
            <a:path>
              <a:moveTo>
                <a:pt x="0" y="45720"/>
              </a:moveTo>
              <a:lnTo>
                <a:pt x="321323" y="45720"/>
              </a:lnTo>
            </a:path>
          </a:pathLst>
        </a:custGeom>
        <a:noFill/>
        <a:ln w="9525" cap="flat" cmpd="sng" algn="ctr">
          <a:solidFill>
            <a:schemeClr val="accent3">
              <a:hueOff val="-94928"/>
              <a:satOff val="-1667"/>
              <a:lumOff val="-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02517" y="779623"/>
        <a:ext cx="17596" cy="3522"/>
      </dsp:txXfrm>
    </dsp:sp>
    <dsp:sp modelId="{5205F6F7-BB50-46B7-BC5E-4B68D4C25FAE}">
      <dsp:nvSpPr>
        <dsp:cNvPr id="0" name=""/>
        <dsp:cNvSpPr/>
      </dsp:nvSpPr>
      <dsp:spPr>
        <a:xfrm>
          <a:off x="1888322" y="170722"/>
          <a:ext cx="2364131" cy="122132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attend meetings which are about you and, if you wish, be accompanied by a person with which you feel safe with and who you trust.</a:t>
          </a:r>
        </a:p>
      </dsp:txBody>
      <dsp:txXfrm>
        <a:off x="1888322" y="170722"/>
        <a:ext cx="2364131" cy="1221325"/>
      </dsp:txXfrm>
    </dsp:sp>
    <dsp:sp modelId="{1C300D6A-3FC5-4A92-926B-9241FD803D3F}">
      <dsp:nvSpPr>
        <dsp:cNvPr id="0" name=""/>
        <dsp:cNvSpPr/>
      </dsp:nvSpPr>
      <dsp:spPr>
        <a:xfrm>
          <a:off x="6132680" y="735665"/>
          <a:ext cx="321323" cy="91440"/>
        </a:xfrm>
        <a:custGeom>
          <a:avLst/>
          <a:gdLst/>
          <a:ahLst/>
          <a:cxnLst/>
          <a:rect l="0" t="0" r="0" b="0"/>
          <a:pathLst>
            <a:path>
              <a:moveTo>
                <a:pt x="0" y="45720"/>
              </a:moveTo>
              <a:lnTo>
                <a:pt x="321323" y="45720"/>
              </a:lnTo>
            </a:path>
          </a:pathLst>
        </a:custGeom>
        <a:noFill/>
        <a:ln w="9525" cap="flat" cmpd="sng" algn="ctr">
          <a:solidFill>
            <a:schemeClr val="accent3">
              <a:hueOff val="-189856"/>
              <a:satOff val="-3334"/>
              <a:lumOff val="-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84544" y="779623"/>
        <a:ext cx="17596" cy="3522"/>
      </dsp:txXfrm>
    </dsp:sp>
    <dsp:sp modelId="{1842C036-BB93-422A-B154-E1965CCCE15D}">
      <dsp:nvSpPr>
        <dsp:cNvPr id="0" name=""/>
        <dsp:cNvSpPr/>
      </dsp:nvSpPr>
      <dsp:spPr>
        <a:xfrm>
          <a:off x="4604377" y="322354"/>
          <a:ext cx="1530102" cy="91806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You can have an advocate if you would like one. </a:t>
          </a:r>
        </a:p>
      </dsp:txBody>
      <dsp:txXfrm>
        <a:off x="4604377" y="322354"/>
        <a:ext cx="1530102" cy="918061"/>
      </dsp:txXfrm>
    </dsp:sp>
    <dsp:sp modelId="{F47AFD30-822F-4193-8C19-147E79A492D3}">
      <dsp:nvSpPr>
        <dsp:cNvPr id="0" name=""/>
        <dsp:cNvSpPr/>
      </dsp:nvSpPr>
      <dsp:spPr>
        <a:xfrm>
          <a:off x="8014707" y="735665"/>
          <a:ext cx="321323" cy="91440"/>
        </a:xfrm>
        <a:custGeom>
          <a:avLst/>
          <a:gdLst/>
          <a:ahLst/>
          <a:cxnLst/>
          <a:rect l="0" t="0" r="0" b="0"/>
          <a:pathLst>
            <a:path>
              <a:moveTo>
                <a:pt x="0" y="45720"/>
              </a:moveTo>
              <a:lnTo>
                <a:pt x="321323" y="45720"/>
              </a:lnTo>
            </a:path>
          </a:pathLst>
        </a:custGeom>
        <a:noFill/>
        <a:ln w="9525" cap="flat" cmpd="sng" algn="ctr">
          <a:solidFill>
            <a:schemeClr val="accent3">
              <a:hueOff val="-284784"/>
              <a:satOff val="-5001"/>
              <a:lumOff val="-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166570" y="779623"/>
        <a:ext cx="17596" cy="3522"/>
      </dsp:txXfrm>
    </dsp:sp>
    <dsp:sp modelId="{B6FDC3BA-8FA4-43C6-B474-D6829E16C824}">
      <dsp:nvSpPr>
        <dsp:cNvPr id="0" name=""/>
        <dsp:cNvSpPr/>
      </dsp:nvSpPr>
      <dsp:spPr>
        <a:xfrm>
          <a:off x="6486404" y="322354"/>
          <a:ext cx="1530102" cy="91806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You will not to be </a:t>
          </a:r>
          <a:r>
            <a:rPr lang="en-US" sz="1600" kern="1200" dirty="0"/>
            <a:t>discriminated</a:t>
          </a:r>
          <a:r>
            <a:rPr lang="en-US" sz="1400" kern="1200" dirty="0"/>
            <a:t> against. </a:t>
          </a:r>
        </a:p>
      </dsp:txBody>
      <dsp:txXfrm>
        <a:off x="6486404" y="322354"/>
        <a:ext cx="1530102" cy="918061"/>
      </dsp:txXfrm>
    </dsp:sp>
    <dsp:sp modelId="{4CFFB0F5-5A87-41F8-89B4-A1DC6E3D4299}">
      <dsp:nvSpPr>
        <dsp:cNvPr id="0" name=""/>
        <dsp:cNvSpPr/>
      </dsp:nvSpPr>
      <dsp:spPr>
        <a:xfrm>
          <a:off x="771347" y="1238616"/>
          <a:ext cx="8362134" cy="544389"/>
        </a:xfrm>
        <a:custGeom>
          <a:avLst/>
          <a:gdLst/>
          <a:ahLst/>
          <a:cxnLst/>
          <a:rect l="0" t="0" r="0" b="0"/>
          <a:pathLst>
            <a:path>
              <a:moveTo>
                <a:pt x="8362134" y="0"/>
              </a:moveTo>
              <a:lnTo>
                <a:pt x="8362134" y="289294"/>
              </a:lnTo>
              <a:lnTo>
                <a:pt x="0" y="289294"/>
              </a:lnTo>
              <a:lnTo>
                <a:pt x="0" y="544389"/>
              </a:lnTo>
            </a:path>
          </a:pathLst>
        </a:custGeom>
        <a:noFill/>
        <a:ln w="9525" cap="flat" cmpd="sng" algn="ctr">
          <a:solidFill>
            <a:schemeClr val="accent3">
              <a:hueOff val="-379712"/>
              <a:satOff val="-6668"/>
              <a:lumOff val="-1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742868" y="1509049"/>
        <a:ext cx="419093" cy="3522"/>
      </dsp:txXfrm>
    </dsp:sp>
    <dsp:sp modelId="{D339FF36-AFDD-4CDD-9BAB-6100ABF1912F}">
      <dsp:nvSpPr>
        <dsp:cNvPr id="0" name=""/>
        <dsp:cNvSpPr/>
      </dsp:nvSpPr>
      <dsp:spPr>
        <a:xfrm>
          <a:off x="8368430" y="322354"/>
          <a:ext cx="1530102" cy="918061"/>
        </a:xfrm>
        <a:prstGeom prst="rect">
          <a:avLst/>
        </a:prstGeom>
        <a:solidFill>
          <a:schemeClr val="accent3">
            <a:hueOff val="-352589"/>
            <a:satOff val="-6192"/>
            <a:lumOff val="-1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see and discuss reports and records written about you. </a:t>
          </a:r>
        </a:p>
      </dsp:txBody>
      <dsp:txXfrm>
        <a:off x="8368430" y="322354"/>
        <a:ext cx="1530102" cy="918061"/>
      </dsp:txXfrm>
    </dsp:sp>
    <dsp:sp modelId="{7BCBBD81-37BF-48D4-8B27-C53D3918F352}">
      <dsp:nvSpPr>
        <dsp:cNvPr id="0" name=""/>
        <dsp:cNvSpPr/>
      </dsp:nvSpPr>
      <dsp:spPr>
        <a:xfrm>
          <a:off x="1534599" y="2228716"/>
          <a:ext cx="321323" cy="91440"/>
        </a:xfrm>
        <a:custGeom>
          <a:avLst/>
          <a:gdLst/>
          <a:ahLst/>
          <a:cxnLst/>
          <a:rect l="0" t="0" r="0" b="0"/>
          <a:pathLst>
            <a:path>
              <a:moveTo>
                <a:pt x="0" y="45720"/>
              </a:moveTo>
              <a:lnTo>
                <a:pt x="321323" y="45720"/>
              </a:lnTo>
            </a:path>
          </a:pathLst>
        </a:custGeom>
        <a:noFill/>
        <a:ln w="9525" cap="flat" cmpd="sng" algn="ctr">
          <a:solidFill>
            <a:schemeClr val="accent3">
              <a:hueOff val="-474640"/>
              <a:satOff val="-8335"/>
              <a:lumOff val="-1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86462" y="2272675"/>
        <a:ext cx="17596" cy="3522"/>
      </dsp:txXfrm>
    </dsp:sp>
    <dsp:sp modelId="{8411D903-703F-4EDA-BBF1-6E9E49D9DEFB}">
      <dsp:nvSpPr>
        <dsp:cNvPr id="0" name=""/>
        <dsp:cNvSpPr/>
      </dsp:nvSpPr>
      <dsp:spPr>
        <a:xfrm>
          <a:off x="6296" y="1815405"/>
          <a:ext cx="1530102" cy="918061"/>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have future plans written in a way that you understand. </a:t>
          </a:r>
        </a:p>
      </dsp:txBody>
      <dsp:txXfrm>
        <a:off x="6296" y="1815405"/>
        <a:ext cx="1530102" cy="918061"/>
      </dsp:txXfrm>
    </dsp:sp>
    <dsp:sp modelId="{D761680C-138A-4443-8C17-DFF334FEC193}">
      <dsp:nvSpPr>
        <dsp:cNvPr id="0" name=""/>
        <dsp:cNvSpPr/>
      </dsp:nvSpPr>
      <dsp:spPr>
        <a:xfrm>
          <a:off x="3416625" y="2228716"/>
          <a:ext cx="321323" cy="91440"/>
        </a:xfrm>
        <a:custGeom>
          <a:avLst/>
          <a:gdLst/>
          <a:ahLst/>
          <a:cxnLst/>
          <a:rect l="0" t="0" r="0" b="0"/>
          <a:pathLst>
            <a:path>
              <a:moveTo>
                <a:pt x="0" y="45720"/>
              </a:moveTo>
              <a:lnTo>
                <a:pt x="321323" y="45720"/>
              </a:lnTo>
            </a:path>
          </a:pathLst>
        </a:custGeom>
        <a:noFill/>
        <a:ln w="9525" cap="flat" cmpd="sng" algn="ctr">
          <a:solidFill>
            <a:schemeClr val="accent3">
              <a:hueOff val="-569568"/>
              <a:satOff val="-10002"/>
              <a:lumOff val="-1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68489" y="2272675"/>
        <a:ext cx="17596" cy="3522"/>
      </dsp:txXfrm>
    </dsp:sp>
    <dsp:sp modelId="{BBC07346-9519-45D2-AC61-86CA3675ED31}">
      <dsp:nvSpPr>
        <dsp:cNvPr id="0" name=""/>
        <dsp:cNvSpPr/>
      </dsp:nvSpPr>
      <dsp:spPr>
        <a:xfrm>
          <a:off x="1888322" y="1815405"/>
          <a:ext cx="1530102" cy="91806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make a complaint and know you will be taken seriously. </a:t>
          </a:r>
        </a:p>
      </dsp:txBody>
      <dsp:txXfrm>
        <a:off x="1888322" y="1815405"/>
        <a:ext cx="1530102" cy="918061"/>
      </dsp:txXfrm>
    </dsp:sp>
    <dsp:sp modelId="{DBBF79BB-480F-4FA8-92CE-06E11DB281DF}">
      <dsp:nvSpPr>
        <dsp:cNvPr id="0" name=""/>
        <dsp:cNvSpPr/>
      </dsp:nvSpPr>
      <dsp:spPr>
        <a:xfrm>
          <a:off x="5298652" y="2228716"/>
          <a:ext cx="321323" cy="91440"/>
        </a:xfrm>
        <a:custGeom>
          <a:avLst/>
          <a:gdLst/>
          <a:ahLst/>
          <a:cxnLst/>
          <a:rect l="0" t="0" r="0" b="0"/>
          <a:pathLst>
            <a:path>
              <a:moveTo>
                <a:pt x="0" y="45720"/>
              </a:moveTo>
              <a:lnTo>
                <a:pt x="321323" y="45720"/>
              </a:lnTo>
            </a:path>
          </a:pathLst>
        </a:custGeom>
        <a:noFill/>
        <a:ln w="9525" cap="flat" cmpd="sng" algn="ctr">
          <a:solidFill>
            <a:schemeClr val="accent3">
              <a:hueOff val="-664496"/>
              <a:satOff val="-11669"/>
              <a:lumOff val="-21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50515" y="2272675"/>
        <a:ext cx="17596" cy="3522"/>
      </dsp:txXfrm>
    </dsp:sp>
    <dsp:sp modelId="{4BC64606-4004-41D8-91C1-F2BE2327FBE3}">
      <dsp:nvSpPr>
        <dsp:cNvPr id="0" name=""/>
        <dsp:cNvSpPr/>
      </dsp:nvSpPr>
      <dsp:spPr>
        <a:xfrm>
          <a:off x="3770349" y="1815405"/>
          <a:ext cx="1530102" cy="91806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Your privacy will be respected. </a:t>
          </a:r>
        </a:p>
      </dsp:txBody>
      <dsp:txXfrm>
        <a:off x="3770349" y="1815405"/>
        <a:ext cx="1530102" cy="918061"/>
      </dsp:txXfrm>
    </dsp:sp>
    <dsp:sp modelId="{F9EE678C-2FF1-4AFE-8AE5-9CAA67BAAB72}">
      <dsp:nvSpPr>
        <dsp:cNvPr id="0" name=""/>
        <dsp:cNvSpPr/>
      </dsp:nvSpPr>
      <dsp:spPr>
        <a:xfrm>
          <a:off x="7180678" y="2228716"/>
          <a:ext cx="321323" cy="91440"/>
        </a:xfrm>
        <a:custGeom>
          <a:avLst/>
          <a:gdLst/>
          <a:ahLst/>
          <a:cxnLst/>
          <a:rect l="0" t="0" r="0" b="0"/>
          <a:pathLst>
            <a:path>
              <a:moveTo>
                <a:pt x="0" y="45720"/>
              </a:moveTo>
              <a:lnTo>
                <a:pt x="321323" y="45720"/>
              </a:lnTo>
            </a:path>
          </a:pathLst>
        </a:custGeom>
        <a:noFill/>
        <a:ln w="9525" cap="flat" cmpd="sng" algn="ctr">
          <a:solidFill>
            <a:schemeClr val="accent3">
              <a:hueOff val="-759423"/>
              <a:satOff val="-13336"/>
              <a:lumOff val="-2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332542" y="2272675"/>
        <a:ext cx="17596" cy="3522"/>
      </dsp:txXfrm>
    </dsp:sp>
    <dsp:sp modelId="{50A9BD4A-2E4C-4658-BF7C-919FF0E9F12C}">
      <dsp:nvSpPr>
        <dsp:cNvPr id="0" name=""/>
        <dsp:cNvSpPr/>
      </dsp:nvSpPr>
      <dsp:spPr>
        <a:xfrm>
          <a:off x="5652375" y="1815405"/>
          <a:ext cx="1530102" cy="91806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be respected always and to have help overcoming any difficulties. </a:t>
          </a:r>
        </a:p>
      </dsp:txBody>
      <dsp:txXfrm>
        <a:off x="5652375" y="1815405"/>
        <a:ext cx="1530102" cy="918061"/>
      </dsp:txXfrm>
    </dsp:sp>
    <dsp:sp modelId="{B5309D5C-69C6-4086-8F6C-FC0485DA6B38}">
      <dsp:nvSpPr>
        <dsp:cNvPr id="0" name=""/>
        <dsp:cNvSpPr/>
      </dsp:nvSpPr>
      <dsp:spPr>
        <a:xfrm>
          <a:off x="9062705" y="2228716"/>
          <a:ext cx="321323" cy="91440"/>
        </a:xfrm>
        <a:custGeom>
          <a:avLst/>
          <a:gdLst/>
          <a:ahLst/>
          <a:cxnLst/>
          <a:rect l="0" t="0" r="0" b="0"/>
          <a:pathLst>
            <a:path>
              <a:moveTo>
                <a:pt x="0" y="45720"/>
              </a:moveTo>
              <a:lnTo>
                <a:pt x="321323" y="45720"/>
              </a:lnTo>
            </a:path>
          </a:pathLst>
        </a:custGeom>
        <a:noFill/>
        <a:ln w="9525" cap="flat" cmpd="sng" algn="ctr">
          <a:solidFill>
            <a:schemeClr val="accent3">
              <a:hueOff val="-854351"/>
              <a:satOff val="-15003"/>
              <a:lumOff val="-2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214569" y="2272675"/>
        <a:ext cx="17596" cy="3522"/>
      </dsp:txXfrm>
    </dsp:sp>
    <dsp:sp modelId="{9C82C023-5885-4AA8-A751-0A14338A5E47}">
      <dsp:nvSpPr>
        <dsp:cNvPr id="0" name=""/>
        <dsp:cNvSpPr/>
      </dsp:nvSpPr>
      <dsp:spPr>
        <a:xfrm>
          <a:off x="7534402" y="1815405"/>
          <a:ext cx="1530102" cy="918061"/>
        </a:xfrm>
        <a:prstGeom prst="rect">
          <a:avLst/>
        </a:prstGeom>
        <a:solidFill>
          <a:schemeClr val="accent3">
            <a:hueOff val="-793326"/>
            <a:satOff val="-13931"/>
            <a:lumOff val="-2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feel safe within the home and to be fairly treated. </a:t>
          </a:r>
        </a:p>
      </dsp:txBody>
      <dsp:txXfrm>
        <a:off x="7534402" y="1815405"/>
        <a:ext cx="1530102" cy="918061"/>
      </dsp:txXfrm>
    </dsp:sp>
    <dsp:sp modelId="{C4E5E70E-A693-492B-A093-35400FC42F33}">
      <dsp:nvSpPr>
        <dsp:cNvPr id="0" name=""/>
        <dsp:cNvSpPr/>
      </dsp:nvSpPr>
      <dsp:spPr>
        <a:xfrm>
          <a:off x="771347" y="2803101"/>
          <a:ext cx="9807714" cy="321323"/>
        </a:xfrm>
        <a:custGeom>
          <a:avLst/>
          <a:gdLst/>
          <a:ahLst/>
          <a:cxnLst/>
          <a:rect l="0" t="0" r="0" b="0"/>
          <a:pathLst>
            <a:path>
              <a:moveTo>
                <a:pt x="9807714" y="0"/>
              </a:moveTo>
              <a:lnTo>
                <a:pt x="9807714" y="177761"/>
              </a:lnTo>
              <a:lnTo>
                <a:pt x="0" y="177761"/>
              </a:lnTo>
              <a:lnTo>
                <a:pt x="0" y="321323"/>
              </a:lnTo>
            </a:path>
          </a:pathLst>
        </a:custGeom>
        <a:noFill/>
        <a:ln w="9525" cap="flat" cmpd="sng" algn="ctr">
          <a:solidFill>
            <a:schemeClr val="accent3">
              <a:hueOff val="-949279"/>
              <a:satOff val="-16670"/>
              <a:lumOff val="-3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29854" y="2962002"/>
        <a:ext cx="490701" cy="3522"/>
      </dsp:txXfrm>
    </dsp:sp>
    <dsp:sp modelId="{46EB6487-BB86-4260-92DF-9A66CACDD749}">
      <dsp:nvSpPr>
        <dsp:cNvPr id="0" name=""/>
        <dsp:cNvSpPr/>
      </dsp:nvSpPr>
      <dsp:spPr>
        <a:xfrm>
          <a:off x="9416428" y="1743971"/>
          <a:ext cx="2325266" cy="106093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be able to stay in contact with family and friends and carers where possible where it’s safe to do so. </a:t>
          </a:r>
        </a:p>
      </dsp:txBody>
      <dsp:txXfrm>
        <a:off x="9416428" y="1743971"/>
        <a:ext cx="2325266" cy="1060930"/>
      </dsp:txXfrm>
    </dsp:sp>
    <dsp:sp modelId="{19355C18-6681-47A1-8447-A620E1288E36}">
      <dsp:nvSpPr>
        <dsp:cNvPr id="0" name=""/>
        <dsp:cNvSpPr/>
      </dsp:nvSpPr>
      <dsp:spPr>
        <a:xfrm>
          <a:off x="1534599" y="3570136"/>
          <a:ext cx="321323" cy="91440"/>
        </a:xfrm>
        <a:custGeom>
          <a:avLst/>
          <a:gdLst/>
          <a:ahLst/>
          <a:cxnLst/>
          <a:rect l="0" t="0" r="0" b="0"/>
          <a:pathLst>
            <a:path>
              <a:moveTo>
                <a:pt x="0" y="45720"/>
              </a:moveTo>
              <a:lnTo>
                <a:pt x="321323" y="45720"/>
              </a:lnTo>
            </a:path>
          </a:pathLst>
        </a:custGeom>
        <a:noFill/>
        <a:ln w="9525" cap="flat" cmpd="sng" algn="ctr">
          <a:solidFill>
            <a:schemeClr val="accent3">
              <a:hueOff val="-1044207"/>
              <a:satOff val="-18337"/>
              <a:lumOff val="-3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86462" y="3614095"/>
        <a:ext cx="17596" cy="3522"/>
      </dsp:txXfrm>
    </dsp:sp>
    <dsp:sp modelId="{EFE59547-C762-48DA-858A-836B06367847}">
      <dsp:nvSpPr>
        <dsp:cNvPr id="0" name=""/>
        <dsp:cNvSpPr/>
      </dsp:nvSpPr>
      <dsp:spPr>
        <a:xfrm>
          <a:off x="6296" y="3156825"/>
          <a:ext cx="1530102" cy="91806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be told how much pocket money you are entitled to. </a:t>
          </a:r>
        </a:p>
      </dsp:txBody>
      <dsp:txXfrm>
        <a:off x="6296" y="3156825"/>
        <a:ext cx="1530102" cy="918061"/>
      </dsp:txXfrm>
    </dsp:sp>
    <dsp:sp modelId="{B9C46C80-F56B-4571-BC6B-EADB576A3A03}">
      <dsp:nvSpPr>
        <dsp:cNvPr id="0" name=""/>
        <dsp:cNvSpPr/>
      </dsp:nvSpPr>
      <dsp:spPr>
        <a:xfrm>
          <a:off x="3416625" y="3570136"/>
          <a:ext cx="321323" cy="91440"/>
        </a:xfrm>
        <a:custGeom>
          <a:avLst/>
          <a:gdLst/>
          <a:ahLst/>
          <a:cxnLst/>
          <a:rect l="0" t="0" r="0" b="0"/>
          <a:pathLst>
            <a:path>
              <a:moveTo>
                <a:pt x="0" y="45720"/>
              </a:moveTo>
              <a:lnTo>
                <a:pt x="321323" y="45720"/>
              </a:lnTo>
            </a:path>
          </a:pathLst>
        </a:custGeom>
        <a:noFill/>
        <a:ln w="9525" cap="flat" cmpd="sng" algn="ctr">
          <a:solidFill>
            <a:schemeClr val="accent3">
              <a:hueOff val="-1139135"/>
              <a:satOff val="-20004"/>
              <a:lumOff val="-36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68489" y="3614095"/>
        <a:ext cx="17596" cy="3522"/>
      </dsp:txXfrm>
    </dsp:sp>
    <dsp:sp modelId="{4D3AD21D-49C3-4E24-BF63-C0D8F5783D22}">
      <dsp:nvSpPr>
        <dsp:cNvPr id="0" name=""/>
        <dsp:cNvSpPr/>
      </dsp:nvSpPr>
      <dsp:spPr>
        <a:xfrm>
          <a:off x="1888322" y="3156825"/>
          <a:ext cx="1530102" cy="91806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be involved in buying your clothes if you wish. </a:t>
          </a:r>
        </a:p>
      </dsp:txBody>
      <dsp:txXfrm>
        <a:off x="1888322" y="3156825"/>
        <a:ext cx="1530102" cy="918061"/>
      </dsp:txXfrm>
    </dsp:sp>
    <dsp:sp modelId="{C09D4DE0-0769-4E94-858D-6721F5D568E7}">
      <dsp:nvSpPr>
        <dsp:cNvPr id="0" name=""/>
        <dsp:cNvSpPr/>
      </dsp:nvSpPr>
      <dsp:spPr>
        <a:xfrm>
          <a:off x="5298652" y="3570136"/>
          <a:ext cx="321323" cy="91440"/>
        </a:xfrm>
        <a:custGeom>
          <a:avLst/>
          <a:gdLst/>
          <a:ahLst/>
          <a:cxnLst/>
          <a:rect l="0" t="0" r="0" b="0"/>
          <a:pathLst>
            <a:path>
              <a:moveTo>
                <a:pt x="0" y="45720"/>
              </a:moveTo>
              <a:lnTo>
                <a:pt x="321323" y="45720"/>
              </a:lnTo>
            </a:path>
          </a:pathLst>
        </a:custGeom>
        <a:noFill/>
        <a:ln w="9525" cap="flat" cmpd="sng" algn="ctr">
          <a:solidFill>
            <a:schemeClr val="accent3">
              <a:hueOff val="-1234063"/>
              <a:satOff val="-21671"/>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50515" y="3614095"/>
        <a:ext cx="17596" cy="3522"/>
      </dsp:txXfrm>
    </dsp:sp>
    <dsp:sp modelId="{70703AA7-DB80-4CB5-8D1A-44550A1C6672}">
      <dsp:nvSpPr>
        <dsp:cNvPr id="0" name=""/>
        <dsp:cNvSpPr/>
      </dsp:nvSpPr>
      <dsp:spPr>
        <a:xfrm>
          <a:off x="3770349" y="3156825"/>
          <a:ext cx="1530102" cy="91806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have the correct preparation when leaving Felix House. </a:t>
          </a:r>
        </a:p>
      </dsp:txBody>
      <dsp:txXfrm>
        <a:off x="3770349" y="3156825"/>
        <a:ext cx="1530102" cy="918061"/>
      </dsp:txXfrm>
    </dsp:sp>
    <dsp:sp modelId="{D44F7217-F0EA-4CEB-88B3-94C5129E91D4}">
      <dsp:nvSpPr>
        <dsp:cNvPr id="0" name=""/>
        <dsp:cNvSpPr/>
      </dsp:nvSpPr>
      <dsp:spPr>
        <a:xfrm>
          <a:off x="5652375" y="3174002"/>
          <a:ext cx="3926810" cy="883707"/>
        </a:xfrm>
        <a:prstGeom prst="rect">
          <a:avLst/>
        </a:prstGeom>
        <a:solidFill>
          <a:schemeClr val="accent3">
            <a:hueOff val="-1234063"/>
            <a:satOff val="-2167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76" tIns="78701" rIns="74976" bIns="78701" numCol="1" spcCol="1270" anchor="ctr" anchorCtr="0">
          <a:noAutofit/>
        </a:bodyPr>
        <a:lstStyle/>
        <a:p>
          <a:pPr marL="0" lvl="0" indent="0" algn="ctr" defTabSz="622300">
            <a:lnSpc>
              <a:spcPct val="90000"/>
            </a:lnSpc>
            <a:spcBef>
              <a:spcPct val="0"/>
            </a:spcBef>
            <a:spcAft>
              <a:spcPct val="35000"/>
            </a:spcAft>
            <a:buNone/>
          </a:pPr>
          <a:r>
            <a:rPr lang="en-US" sz="1400" kern="1200" dirty="0"/>
            <a:t>To be protected from bullying and other difficult relationships. 16. To understand how to keep yourself safe when using the internet/social media</a:t>
          </a:r>
        </a:p>
      </dsp:txBody>
      <dsp:txXfrm>
        <a:off x="5652375" y="3174002"/>
        <a:ext cx="3926810" cy="883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9CB0D-39CA-43EF-BA24-45A1FA51569A}">
      <dsp:nvSpPr>
        <dsp:cNvPr id="0" name=""/>
        <dsp:cNvSpPr/>
      </dsp:nvSpPr>
      <dsp:spPr>
        <a:xfrm>
          <a:off x="0" y="487498"/>
          <a:ext cx="1942737" cy="4536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US" sz="1600" kern="1200" dirty="0"/>
            <a:t>If you feel you need to make a complaint about someone or something, tell a member of the team. This can be recorded on a ‘I want you to know form’ which a Carer will help you to complete. You can give this to the manager, and they will help resolve the issue for you. The manager or your keyworker will always let your Social Worker know as well. </a:t>
          </a:r>
        </a:p>
      </dsp:txBody>
      <dsp:txXfrm>
        <a:off x="0" y="487498"/>
        <a:ext cx="1942737" cy="4536379"/>
      </dsp:txXfrm>
    </dsp:sp>
    <dsp:sp modelId="{DCEC8D40-AEBC-45D6-B85C-C26C59872922}">
      <dsp:nvSpPr>
        <dsp:cNvPr id="0" name=""/>
        <dsp:cNvSpPr/>
      </dsp:nvSpPr>
      <dsp:spPr>
        <a:xfrm>
          <a:off x="1994191" y="2633371"/>
          <a:ext cx="291410" cy="2430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8E3B1-B8D7-45BF-A6FD-9D7BE1BFD1D2}">
      <dsp:nvSpPr>
        <dsp:cNvPr id="0" name=""/>
        <dsp:cNvSpPr/>
      </dsp:nvSpPr>
      <dsp:spPr>
        <a:xfrm>
          <a:off x="2333221" y="486681"/>
          <a:ext cx="1942737" cy="4536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dirty="0"/>
            <a:t>If you are not happy with the response, you can speak to the Responsible individual for the Children’s Homes and your Social Worker, the home will provide this information to you.</a:t>
          </a:r>
        </a:p>
      </dsp:txBody>
      <dsp:txXfrm>
        <a:off x="2333221" y="486681"/>
        <a:ext cx="1942737" cy="4536379"/>
      </dsp:txXfrm>
    </dsp:sp>
    <dsp:sp modelId="{D55E5348-3116-4D57-8C22-B25B206DB4CE}">
      <dsp:nvSpPr>
        <dsp:cNvPr id="0" name=""/>
        <dsp:cNvSpPr/>
      </dsp:nvSpPr>
      <dsp:spPr>
        <a:xfrm>
          <a:off x="4323578" y="2633371"/>
          <a:ext cx="291410" cy="243000"/>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38AEF-6C99-470C-819F-E26D5BE5F9E3}">
      <dsp:nvSpPr>
        <dsp:cNvPr id="0" name=""/>
        <dsp:cNvSpPr/>
      </dsp:nvSpPr>
      <dsp:spPr>
        <a:xfrm>
          <a:off x="4662608" y="486681"/>
          <a:ext cx="1942737" cy="45363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There is also a person who visits the home each month. This person is known as our Regulation 44 independent visitor. On each visit she will probably ask to speak to you. You can speak freely to her. They will ask your opinion on how you are being looked after, and whether you have everything you need. If there is anything else you wish to make a complaint about and do not want to tell your carer or the manager, then you can phone any of the following numbers: </a:t>
          </a:r>
        </a:p>
      </dsp:txBody>
      <dsp:txXfrm>
        <a:off x="4662608" y="486681"/>
        <a:ext cx="1942737" cy="4536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B384-FAEF-4F56-9A82-DCE7C214976D}">
      <dsp:nvSpPr>
        <dsp:cNvPr id="0" name=""/>
        <dsp:cNvSpPr/>
      </dsp:nvSpPr>
      <dsp:spPr>
        <a:xfrm>
          <a:off x="0" y="315"/>
          <a:ext cx="11912834" cy="738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F9D74-E55B-4394-BDB4-D39362B322CF}">
      <dsp:nvSpPr>
        <dsp:cNvPr id="0" name=""/>
        <dsp:cNvSpPr/>
      </dsp:nvSpPr>
      <dsp:spPr>
        <a:xfrm>
          <a:off x="223391" y="166474"/>
          <a:ext cx="406165" cy="4061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6AD1A-EE5C-4E22-9575-1D7071C47D23}">
      <dsp:nvSpPr>
        <dsp:cNvPr id="0" name=""/>
        <dsp:cNvSpPr/>
      </dsp:nvSpPr>
      <dsp:spPr>
        <a:xfrm>
          <a:off x="852948" y="315"/>
          <a:ext cx="11059885" cy="7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6" tIns="78156" rIns="78156" bIns="78156" numCol="1" spcCol="1270" anchor="ctr" anchorCtr="0">
          <a:noAutofit/>
        </a:bodyPr>
        <a:lstStyle/>
        <a:p>
          <a:pPr marL="0" lvl="0" indent="0" algn="l" defTabSz="622300">
            <a:lnSpc>
              <a:spcPct val="100000"/>
            </a:lnSpc>
            <a:spcBef>
              <a:spcPct val="0"/>
            </a:spcBef>
            <a:spcAft>
              <a:spcPct val="35000"/>
            </a:spcAft>
            <a:buNone/>
          </a:pPr>
          <a:r>
            <a:rPr lang="en-US" sz="1400" kern="1200" dirty="0"/>
            <a:t>You can earn rewards every day. You will have a Positive Reward chart, and you can receive a tick on your chart for each time you do something positive in the home e.g., put your cup away, being polite, help to tidy up and for good behavior. </a:t>
          </a:r>
        </a:p>
      </dsp:txBody>
      <dsp:txXfrm>
        <a:off x="852948" y="315"/>
        <a:ext cx="11059885" cy="738483"/>
      </dsp:txXfrm>
    </dsp:sp>
    <dsp:sp modelId="{4CF0F39F-2DA8-404D-924C-F57A960AF152}">
      <dsp:nvSpPr>
        <dsp:cNvPr id="0" name=""/>
        <dsp:cNvSpPr/>
      </dsp:nvSpPr>
      <dsp:spPr>
        <a:xfrm>
          <a:off x="0" y="923419"/>
          <a:ext cx="11912834" cy="738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602FF-20CF-4DF1-98B1-095B70ADEAAF}">
      <dsp:nvSpPr>
        <dsp:cNvPr id="0" name=""/>
        <dsp:cNvSpPr/>
      </dsp:nvSpPr>
      <dsp:spPr>
        <a:xfrm>
          <a:off x="223391" y="1089578"/>
          <a:ext cx="406165" cy="4061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3145D-678A-4DCC-B274-B41B187327F1}">
      <dsp:nvSpPr>
        <dsp:cNvPr id="0" name=""/>
        <dsp:cNvSpPr/>
      </dsp:nvSpPr>
      <dsp:spPr>
        <a:xfrm>
          <a:off x="852948" y="923419"/>
          <a:ext cx="11059885" cy="7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6" tIns="78156" rIns="78156" bIns="78156" numCol="1" spcCol="1270" anchor="ctr" anchorCtr="0">
          <a:noAutofit/>
        </a:bodyPr>
        <a:lstStyle/>
        <a:p>
          <a:pPr marL="0" lvl="0" indent="0" algn="l" defTabSz="622300">
            <a:lnSpc>
              <a:spcPct val="100000"/>
            </a:lnSpc>
            <a:spcBef>
              <a:spcPct val="0"/>
            </a:spcBef>
            <a:spcAft>
              <a:spcPct val="35000"/>
            </a:spcAft>
            <a:buNone/>
          </a:pPr>
          <a:r>
            <a:rPr lang="en-US" sz="1400" kern="1200" dirty="0"/>
            <a:t>When you get 40 ticks you will receive a voucher of £10 or an activity of your choice…. You can save the vouchers or activity money up for something that may be more expensive. Your keyworker will help you with this. Depending on your age we also have an Incentive scheme. We have a few options, so, we can all decide which is the best incentive for you. </a:t>
          </a:r>
        </a:p>
      </dsp:txBody>
      <dsp:txXfrm>
        <a:off x="852948" y="923419"/>
        <a:ext cx="11059885" cy="738483"/>
      </dsp:txXfrm>
    </dsp:sp>
    <dsp:sp modelId="{4CFB7B16-E994-4E34-8338-12B9D9A43837}">
      <dsp:nvSpPr>
        <dsp:cNvPr id="0" name=""/>
        <dsp:cNvSpPr/>
      </dsp:nvSpPr>
      <dsp:spPr>
        <a:xfrm>
          <a:off x="0" y="1846524"/>
          <a:ext cx="11912834" cy="7384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FDDFB-AEF6-41F6-A145-AB1D8A03BA91}">
      <dsp:nvSpPr>
        <dsp:cNvPr id="0" name=""/>
        <dsp:cNvSpPr/>
      </dsp:nvSpPr>
      <dsp:spPr>
        <a:xfrm>
          <a:off x="223391" y="2012682"/>
          <a:ext cx="406165" cy="4061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7A29B-A6A7-45C4-AAA2-DAA1DA46368C}">
      <dsp:nvSpPr>
        <dsp:cNvPr id="0" name=""/>
        <dsp:cNvSpPr/>
      </dsp:nvSpPr>
      <dsp:spPr>
        <a:xfrm>
          <a:off x="852948" y="1846524"/>
          <a:ext cx="11059885" cy="73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56" tIns="78156" rIns="78156" bIns="78156" numCol="1" spcCol="1270" anchor="ctr" anchorCtr="0">
          <a:noAutofit/>
        </a:bodyPr>
        <a:lstStyle/>
        <a:p>
          <a:pPr marL="0" lvl="0" indent="0" algn="l" defTabSz="622300">
            <a:lnSpc>
              <a:spcPct val="100000"/>
            </a:lnSpc>
            <a:spcBef>
              <a:spcPct val="0"/>
            </a:spcBef>
            <a:spcAft>
              <a:spcPct val="35000"/>
            </a:spcAft>
            <a:buNone/>
          </a:pPr>
          <a:r>
            <a:rPr lang="en-US" sz="1400" kern="1200" dirty="0"/>
            <a:t>We will talk to your Social worker before you move into Felix house to make sure it’s the right one for you. We will then explain to you when you visit the home or when you move in. </a:t>
          </a:r>
        </a:p>
      </dsp:txBody>
      <dsp:txXfrm>
        <a:off x="852948" y="1846524"/>
        <a:ext cx="11059885" cy="73848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508412-C702-48D6-A485-9E3F48E9270C}" type="datetime1">
              <a:rPr lang="en-GB" smtClean="0"/>
              <a:t>07/10/2024</a:t>
            </a:fld>
            <a:endParaRPr lang="en-GB"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en-GB" smtClean="0"/>
              <a:t>‹#›</a:t>
            </a:fld>
            <a:endParaRPr lang="en-GB"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6A15-2481-4E66-917C-551C926382B7}" type="datetime1">
              <a:rPr lang="en-GB" smtClean="0"/>
              <a:pPr/>
              <a:t>07/10/2024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en-GB" noProof="0" smtClean="0"/>
              <a:t>‹#›</a:t>
            </a:fld>
            <a:endParaRPr lang="en-GB"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a:t>
            </a:fld>
            <a:endParaRPr lang="en-GB" dirty="0"/>
          </a:p>
        </p:txBody>
      </p:sp>
    </p:spTree>
    <p:extLst>
      <p:ext uri="{BB962C8B-B14F-4D97-AF65-F5344CB8AC3E}">
        <p14:creationId xmlns:p14="http://schemas.microsoft.com/office/powerpoint/2010/main" val="368008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10</a:t>
            </a:fld>
            <a:endParaRPr lang="en-GB" dirty="0"/>
          </a:p>
        </p:txBody>
      </p:sp>
    </p:spTree>
    <p:extLst>
      <p:ext uri="{BB962C8B-B14F-4D97-AF65-F5344CB8AC3E}">
        <p14:creationId xmlns:p14="http://schemas.microsoft.com/office/powerpoint/2010/main" val="20415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11</a:t>
            </a:fld>
            <a:endParaRPr lang="en-GB" dirty="0"/>
          </a:p>
        </p:txBody>
      </p:sp>
    </p:spTree>
    <p:extLst>
      <p:ext uri="{BB962C8B-B14F-4D97-AF65-F5344CB8AC3E}">
        <p14:creationId xmlns:p14="http://schemas.microsoft.com/office/powerpoint/2010/main" val="407129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12</a:t>
            </a:fld>
            <a:endParaRPr lang="en-GB" dirty="0"/>
          </a:p>
        </p:txBody>
      </p:sp>
    </p:spTree>
    <p:extLst>
      <p:ext uri="{BB962C8B-B14F-4D97-AF65-F5344CB8AC3E}">
        <p14:creationId xmlns:p14="http://schemas.microsoft.com/office/powerpoint/2010/main" val="194749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13</a:t>
            </a:fld>
            <a:endParaRPr lang="en-GB" dirty="0"/>
          </a:p>
        </p:txBody>
      </p:sp>
    </p:spTree>
    <p:extLst>
      <p:ext uri="{BB962C8B-B14F-4D97-AF65-F5344CB8AC3E}">
        <p14:creationId xmlns:p14="http://schemas.microsoft.com/office/powerpoint/2010/main" val="95066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14</a:t>
            </a:fld>
            <a:endParaRPr lang="en-GB" dirty="0"/>
          </a:p>
        </p:txBody>
      </p:sp>
    </p:spTree>
    <p:extLst>
      <p:ext uri="{BB962C8B-B14F-4D97-AF65-F5344CB8AC3E}">
        <p14:creationId xmlns:p14="http://schemas.microsoft.com/office/powerpoint/2010/main" val="304951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15</a:t>
            </a:fld>
            <a:endParaRPr lang="en-GB" dirty="0"/>
          </a:p>
        </p:txBody>
      </p:sp>
    </p:spTree>
    <p:extLst>
      <p:ext uri="{BB962C8B-B14F-4D97-AF65-F5344CB8AC3E}">
        <p14:creationId xmlns:p14="http://schemas.microsoft.com/office/powerpoint/2010/main" val="270725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16</a:t>
            </a:fld>
            <a:endParaRPr lang="en-GB" dirty="0"/>
          </a:p>
        </p:txBody>
      </p:sp>
    </p:spTree>
    <p:extLst>
      <p:ext uri="{BB962C8B-B14F-4D97-AF65-F5344CB8AC3E}">
        <p14:creationId xmlns:p14="http://schemas.microsoft.com/office/powerpoint/2010/main" val="240280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17</a:t>
            </a:fld>
            <a:endParaRPr lang="en-GB" dirty="0"/>
          </a:p>
        </p:txBody>
      </p:sp>
    </p:spTree>
    <p:extLst>
      <p:ext uri="{BB962C8B-B14F-4D97-AF65-F5344CB8AC3E}">
        <p14:creationId xmlns:p14="http://schemas.microsoft.com/office/powerpoint/2010/main" val="242669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18</a:t>
            </a:fld>
            <a:endParaRPr lang="en-GB" dirty="0"/>
          </a:p>
        </p:txBody>
      </p:sp>
    </p:spTree>
    <p:extLst>
      <p:ext uri="{BB962C8B-B14F-4D97-AF65-F5344CB8AC3E}">
        <p14:creationId xmlns:p14="http://schemas.microsoft.com/office/powerpoint/2010/main" val="263559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19</a:t>
            </a:fld>
            <a:endParaRPr lang="en-GB" dirty="0"/>
          </a:p>
        </p:txBody>
      </p:sp>
    </p:spTree>
    <p:extLst>
      <p:ext uri="{BB962C8B-B14F-4D97-AF65-F5344CB8AC3E}">
        <p14:creationId xmlns:p14="http://schemas.microsoft.com/office/powerpoint/2010/main" val="150181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2</a:t>
            </a:fld>
            <a:endParaRPr lang="en-GB" dirty="0"/>
          </a:p>
        </p:txBody>
      </p:sp>
    </p:spTree>
    <p:extLst>
      <p:ext uri="{BB962C8B-B14F-4D97-AF65-F5344CB8AC3E}">
        <p14:creationId xmlns:p14="http://schemas.microsoft.com/office/powerpoint/2010/main" val="3199448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20</a:t>
            </a:fld>
            <a:endParaRPr lang="en-GB" dirty="0"/>
          </a:p>
        </p:txBody>
      </p:sp>
    </p:spTree>
    <p:extLst>
      <p:ext uri="{BB962C8B-B14F-4D97-AF65-F5344CB8AC3E}">
        <p14:creationId xmlns:p14="http://schemas.microsoft.com/office/powerpoint/2010/main" val="322883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21</a:t>
            </a:fld>
            <a:endParaRPr lang="en-GB" dirty="0"/>
          </a:p>
        </p:txBody>
      </p:sp>
    </p:spTree>
    <p:extLst>
      <p:ext uri="{BB962C8B-B14F-4D97-AF65-F5344CB8AC3E}">
        <p14:creationId xmlns:p14="http://schemas.microsoft.com/office/powerpoint/2010/main" val="3825763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22</a:t>
            </a:fld>
            <a:endParaRPr lang="en-GB" dirty="0"/>
          </a:p>
        </p:txBody>
      </p:sp>
    </p:spTree>
    <p:extLst>
      <p:ext uri="{BB962C8B-B14F-4D97-AF65-F5344CB8AC3E}">
        <p14:creationId xmlns:p14="http://schemas.microsoft.com/office/powerpoint/2010/main" val="196683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23</a:t>
            </a:fld>
            <a:endParaRPr lang="en-GB" dirty="0"/>
          </a:p>
        </p:txBody>
      </p:sp>
    </p:spTree>
    <p:extLst>
      <p:ext uri="{BB962C8B-B14F-4D97-AF65-F5344CB8AC3E}">
        <p14:creationId xmlns:p14="http://schemas.microsoft.com/office/powerpoint/2010/main" val="55847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3</a:t>
            </a:fld>
            <a:endParaRPr lang="en-GB" dirty="0"/>
          </a:p>
        </p:txBody>
      </p:sp>
    </p:spTree>
    <p:extLst>
      <p:ext uri="{BB962C8B-B14F-4D97-AF65-F5344CB8AC3E}">
        <p14:creationId xmlns:p14="http://schemas.microsoft.com/office/powerpoint/2010/main" val="2161569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4</a:t>
            </a:fld>
            <a:endParaRPr lang="en-GB" dirty="0"/>
          </a:p>
        </p:txBody>
      </p:sp>
    </p:spTree>
    <p:extLst>
      <p:ext uri="{BB962C8B-B14F-4D97-AF65-F5344CB8AC3E}">
        <p14:creationId xmlns:p14="http://schemas.microsoft.com/office/powerpoint/2010/main" val="362647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5</a:t>
            </a:fld>
            <a:endParaRPr lang="en-GB" dirty="0"/>
          </a:p>
        </p:txBody>
      </p:sp>
    </p:spTree>
    <p:extLst>
      <p:ext uri="{BB962C8B-B14F-4D97-AF65-F5344CB8AC3E}">
        <p14:creationId xmlns:p14="http://schemas.microsoft.com/office/powerpoint/2010/main" val="110731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6</a:t>
            </a:fld>
            <a:endParaRPr lang="en-GB" dirty="0"/>
          </a:p>
        </p:txBody>
      </p:sp>
    </p:spTree>
    <p:extLst>
      <p:ext uri="{BB962C8B-B14F-4D97-AF65-F5344CB8AC3E}">
        <p14:creationId xmlns:p14="http://schemas.microsoft.com/office/powerpoint/2010/main" val="47980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7</a:t>
            </a:fld>
            <a:endParaRPr lang="en-GB" dirty="0"/>
          </a:p>
        </p:txBody>
      </p:sp>
    </p:spTree>
    <p:extLst>
      <p:ext uri="{BB962C8B-B14F-4D97-AF65-F5344CB8AC3E}">
        <p14:creationId xmlns:p14="http://schemas.microsoft.com/office/powerpoint/2010/main" val="43090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8</a:t>
            </a:fld>
            <a:endParaRPr lang="en-GB" dirty="0"/>
          </a:p>
        </p:txBody>
      </p:sp>
    </p:spTree>
    <p:extLst>
      <p:ext uri="{BB962C8B-B14F-4D97-AF65-F5344CB8AC3E}">
        <p14:creationId xmlns:p14="http://schemas.microsoft.com/office/powerpoint/2010/main" val="324839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9</a:t>
            </a:fld>
            <a:endParaRPr lang="en-GB" dirty="0"/>
          </a:p>
        </p:txBody>
      </p:sp>
    </p:spTree>
    <p:extLst>
      <p:ext uri="{BB962C8B-B14F-4D97-AF65-F5344CB8AC3E}">
        <p14:creationId xmlns:p14="http://schemas.microsoft.com/office/powerpoint/2010/main" val="1383758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CD93A52-E5C0-6173-29C8-0D15CCDC9C12}"/>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BDDBAC9C-1354-D431-1D25-D03598F718EF}"/>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48348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B94B20DF-A541-4651-AF97-FC925C1459D5}" type="datetime1">
              <a:rPr lang="en-GB" noProof="0" smtClean="0"/>
              <a:t>07/10/2024</a:t>
            </a:fld>
            <a:endParaRPr lang="en-GB" noProof="0" dirty="0"/>
          </a:p>
        </p:txBody>
      </p:sp>
      <p:sp>
        <p:nvSpPr>
          <p:cNvPr id="5" name="Footer Placeholder 4"/>
          <p:cNvSpPr>
            <a:spLocks noGrp="1"/>
          </p:cNvSpPr>
          <p:nvPr>
            <p:ph type="ftr" sz="quarter" idx="11"/>
          </p:nvPr>
        </p:nvSpPr>
        <p:spPr/>
        <p:txBody>
          <a:bodyPr/>
          <a:lstStyle/>
          <a:p>
            <a:pPr rtl="0"/>
            <a:r>
              <a:rPr lang="en-GB" noProof="0" dirty="0"/>
              <a:t>ADD A FOOTER</a:t>
            </a:r>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4783042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B94B20DF-A541-4651-AF97-FC925C1459D5}" type="datetime1">
              <a:rPr lang="en-GB" noProof="0" smtClean="0"/>
              <a:t>07/10/2024</a:t>
            </a:fld>
            <a:endParaRPr lang="en-GB" noProof="0" dirty="0"/>
          </a:p>
        </p:txBody>
      </p:sp>
      <p:sp>
        <p:nvSpPr>
          <p:cNvPr id="5" name="Footer Placeholder 4"/>
          <p:cNvSpPr>
            <a:spLocks noGrp="1"/>
          </p:cNvSpPr>
          <p:nvPr>
            <p:ph type="ftr" sz="quarter" idx="11"/>
          </p:nvPr>
        </p:nvSpPr>
        <p:spPr/>
        <p:txBody>
          <a:bodyPr/>
          <a:lstStyle/>
          <a:p>
            <a:pPr rtl="0"/>
            <a:r>
              <a:rPr lang="en-GB" noProof="0" dirty="0"/>
              <a:t>ADD A FOOTER</a:t>
            </a:r>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77871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dirty="0"/>
              <a:t>Click icon to add picture</a:t>
            </a:r>
            <a:endParaRPr lang="en-GB" noProof="0" dirty="0"/>
          </a:p>
        </p:txBody>
      </p:sp>
    </p:spTree>
    <p:extLst>
      <p:ext uri="{BB962C8B-B14F-4D97-AF65-F5344CB8AC3E}">
        <p14:creationId xmlns:p14="http://schemas.microsoft.com/office/powerpoint/2010/main" val="33837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CCC7986-8467-4919-8B29-1A8D47B98740}" type="datetime1">
              <a:rPr lang="en-GB" noProof="0" smtClean="0"/>
              <a:t>07/10/2024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FF850059-8D6D-4372-BF03-586B82C77D45}" type="datetime1">
              <a:rPr lang="en-GB" noProof="0" smtClean="0"/>
              <a:t>07/10/2024</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99CEDBC-8098-44A7-A208-6CC91A55276C}" type="datetime1">
              <a:rPr lang="en-GB" noProof="0" smtClean="0"/>
              <a:t>07/10/2024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6457CEF9-2948-4B16-A184-024EFACBC141}" type="datetime1">
              <a:rPr lang="en-GB" noProof="0" smtClean="0"/>
              <a:t>07/10/2024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B6005E78-8FE0-4B52-85F8-2D2415906031}" type="datetime1">
              <a:rPr lang="en-GB" noProof="0" smtClean="0"/>
              <a:t>07/10/2024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dirty="0"/>
              <a:t>Click icon to add picture</a:t>
            </a:r>
            <a:endParaRPr lang="en-GB"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8CCC7986-8467-4919-8B29-1A8D47B98740}" type="datetime1">
              <a:rPr lang="en-GB" noProof="0" smtClean="0"/>
              <a:t>07/10/2024</a:t>
            </a:fld>
            <a:endParaRPr lang="en-GB" noProof="0" dirty="0"/>
          </a:p>
        </p:txBody>
      </p:sp>
      <p:sp>
        <p:nvSpPr>
          <p:cNvPr id="5" name="Footer Placeholder 4"/>
          <p:cNvSpPr>
            <a:spLocks noGrp="1"/>
          </p:cNvSpPr>
          <p:nvPr>
            <p:ph type="ftr" sz="quarter" idx="11"/>
          </p:nvPr>
        </p:nvSpPr>
        <p:spPr/>
        <p:txBody>
          <a:bodyPr/>
          <a:lstStyle/>
          <a:p>
            <a:pPr rtl="0"/>
            <a:r>
              <a:rPr lang="en-GB" noProof="0" dirty="0"/>
              <a:t>ADD A FOOTER</a:t>
            </a:r>
          </a:p>
        </p:txBody>
      </p:sp>
      <p:sp>
        <p:nvSpPr>
          <p:cNvPr id="6" name="Slide Number Placeholder 5"/>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7" name="Rectangle 6">
            <a:extLst>
              <a:ext uri="{FF2B5EF4-FFF2-40B4-BE49-F238E27FC236}">
                <a16:creationId xmlns:a16="http://schemas.microsoft.com/office/drawing/2014/main" id="{01BEE2DC-B807-F84A-8209-B68195BD0985}"/>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852D34FD-542F-D480-48D5-F541E4667083}"/>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58E0525-749F-C880-CE96-00027D2D1A6E}"/>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96190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0E22EBA6-BA14-45E7-A7E9-62B7B97449CC}" type="datetime1">
              <a:rPr lang="en-GB" noProof="0" smtClean="0"/>
              <a:t>07/10/2024</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9810D8F2-8D2A-4C9E-B365-5226BD243E7E}" type="datetime1">
              <a:rPr lang="en-GB" noProof="0" smtClean="0"/>
              <a:t>07/10/2024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en-GB" noProof="0" smtClean="0"/>
              <a:t>‹#›</a:t>
            </a:fld>
            <a:endParaRPr lang="en-GB"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dirty="0"/>
              <a:t>Click icon to add picture</a:t>
            </a:r>
            <a:endParaRPr lang="en-GB"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dirty="0"/>
              <a:t>Click icon to add picture</a:t>
            </a:r>
            <a:endParaRPr lang="en-GB"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en-US" noProof="0" dirty="0"/>
              <a:t>Click icon to add picture</a:t>
            </a:r>
            <a:endParaRPr lang="en-GB"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en-US" noProof="0" dirty="0"/>
              <a:t>Click icon to add picture</a:t>
            </a:r>
            <a:endParaRPr lang="en-GB"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en-GB" noProof="0" dirty="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9389EF4-F248-D577-BEF5-165298108A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Rectangle 9">
            <a:extLst>
              <a:ext uri="{FF2B5EF4-FFF2-40B4-BE49-F238E27FC236}">
                <a16:creationId xmlns:a16="http://schemas.microsoft.com/office/drawing/2014/main" id="{C7EB92D4-8414-C8B2-B5E2-7A71A77B5DD7}"/>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51744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FF850059-8D6D-4372-BF03-586B82C77D45}" type="datetime1">
              <a:rPr lang="en-GB" noProof="0" smtClean="0"/>
              <a:t>07/10/2024</a:t>
            </a:fld>
            <a:endParaRPr lang="en-GB" noProof="0" dirty="0"/>
          </a:p>
        </p:txBody>
      </p:sp>
      <p:sp>
        <p:nvSpPr>
          <p:cNvPr id="6" name="Footer Placeholder 5"/>
          <p:cNvSpPr>
            <a:spLocks noGrp="1"/>
          </p:cNvSpPr>
          <p:nvPr>
            <p:ph type="ftr" sz="quarter" idx="11"/>
          </p:nvPr>
        </p:nvSpPr>
        <p:spPr/>
        <p:txBody>
          <a:bodyPr/>
          <a:lstStyle/>
          <a:p>
            <a:pPr rtl="0"/>
            <a:r>
              <a:rPr lang="en-GB" noProof="0" dirty="0"/>
              <a:t>ADD A FOOTER</a:t>
            </a:r>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8" name="Rectangle 7">
            <a:extLst>
              <a:ext uri="{FF2B5EF4-FFF2-40B4-BE49-F238E27FC236}">
                <a16:creationId xmlns:a16="http://schemas.microsoft.com/office/drawing/2014/main" id="{AFF05ECF-A660-F85B-A67A-A61C01DBF64D}"/>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E8052742-0DDC-2327-51CB-12981F530FE1}"/>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Rectangle 9">
            <a:extLst>
              <a:ext uri="{FF2B5EF4-FFF2-40B4-BE49-F238E27FC236}">
                <a16:creationId xmlns:a16="http://schemas.microsoft.com/office/drawing/2014/main" id="{3876A032-391F-3F8D-9D42-F19C3C704E87}"/>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12486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D99CEDBC-8098-44A7-A208-6CC91A55276C}" type="datetime1">
              <a:rPr lang="en-GB" noProof="0" smtClean="0"/>
              <a:t>07/10/2024</a:t>
            </a:fld>
            <a:endParaRPr lang="en-GB" noProof="0" dirty="0"/>
          </a:p>
        </p:txBody>
      </p:sp>
      <p:sp>
        <p:nvSpPr>
          <p:cNvPr id="8" name="Footer Placeholder 7"/>
          <p:cNvSpPr>
            <a:spLocks noGrp="1"/>
          </p:cNvSpPr>
          <p:nvPr>
            <p:ph type="ftr" sz="quarter" idx="11"/>
          </p:nvPr>
        </p:nvSpPr>
        <p:spPr/>
        <p:txBody>
          <a:bodyPr/>
          <a:lstStyle/>
          <a:p>
            <a:pPr rtl="0"/>
            <a:r>
              <a:rPr lang="en-GB" noProof="0" dirty="0"/>
              <a:t>ADD A FOOTER</a:t>
            </a:r>
          </a:p>
        </p:txBody>
      </p:sp>
      <p:sp>
        <p:nvSpPr>
          <p:cNvPr id="9" name="Slide Number Placeholder 8"/>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2" name="Rectangle 1">
            <a:extLst>
              <a:ext uri="{FF2B5EF4-FFF2-40B4-BE49-F238E27FC236}">
                <a16:creationId xmlns:a16="http://schemas.microsoft.com/office/drawing/2014/main" id="{ABF3894E-8928-936D-F7F9-923D934DDDF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DD27B529-65B9-468B-9C42-2D01CE6AB04E}"/>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2" name="Rectangle 11">
            <a:extLst>
              <a:ext uri="{FF2B5EF4-FFF2-40B4-BE49-F238E27FC236}">
                <a16:creationId xmlns:a16="http://schemas.microsoft.com/office/drawing/2014/main" id="{3BB4B855-3671-D3FD-452D-FC9D7C15951A}"/>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70613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0E22EBA6-BA14-45E7-A7E9-62B7B97449CC}" type="datetime1">
              <a:rPr lang="en-GB" noProof="0" smtClean="0"/>
              <a:t>07/10/2024</a:t>
            </a:fld>
            <a:endParaRPr lang="en-GB" noProof="0" dirty="0"/>
          </a:p>
        </p:txBody>
      </p:sp>
      <p:sp>
        <p:nvSpPr>
          <p:cNvPr id="4" name="Footer Placeholder 3"/>
          <p:cNvSpPr>
            <a:spLocks noGrp="1"/>
          </p:cNvSpPr>
          <p:nvPr>
            <p:ph type="ftr" sz="quarter" idx="11"/>
          </p:nvPr>
        </p:nvSpPr>
        <p:spPr/>
        <p:txBody>
          <a:bodyPr/>
          <a:lstStyle/>
          <a:p>
            <a:pPr rtl="0"/>
            <a:r>
              <a:rPr lang="en-GB" noProof="0" dirty="0"/>
              <a:t>ADD A FOOTER</a:t>
            </a:r>
          </a:p>
        </p:txBody>
      </p:sp>
      <p:sp>
        <p:nvSpPr>
          <p:cNvPr id="5" name="Slide Number Placeholder 4"/>
          <p:cNvSpPr>
            <a:spLocks noGrp="1"/>
          </p:cNvSpPr>
          <p:nvPr>
            <p:ph type="sldNum" sz="quarter" idx="12"/>
          </p:nvPr>
        </p:nvSpPr>
        <p:spPr/>
        <p:txBody>
          <a:bodyPr/>
          <a:lstStyle/>
          <a:p>
            <a:pPr rtl="0"/>
            <a:fld id="{4950F5D8-22E1-4015-8661-E5B1FD28C2DE}" type="slidenum">
              <a:rPr lang="en-GB" noProof="0" smtClean="0"/>
              <a:pPr/>
              <a:t>‹#›</a:t>
            </a:fld>
            <a:endParaRPr lang="en-GB" noProof="0" dirty="0"/>
          </a:p>
        </p:txBody>
      </p:sp>
      <p:sp>
        <p:nvSpPr>
          <p:cNvPr id="6" name="Rectangle 5">
            <a:extLst>
              <a:ext uri="{FF2B5EF4-FFF2-40B4-BE49-F238E27FC236}">
                <a16:creationId xmlns:a16="http://schemas.microsoft.com/office/drawing/2014/main" id="{AD7E3F4A-82C2-E342-F967-7166C639A6A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Rectangle 6">
            <a:extLst>
              <a:ext uri="{FF2B5EF4-FFF2-40B4-BE49-F238E27FC236}">
                <a16:creationId xmlns:a16="http://schemas.microsoft.com/office/drawing/2014/main" id="{42400066-705E-C3F6-F277-77851B10F304}"/>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15176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9810D8F2-8D2A-4C9E-B365-5226BD243E7E}" type="datetime1">
              <a:rPr lang="en-GB" noProof="0" smtClean="0"/>
              <a:t>07/10/2024</a:t>
            </a:fld>
            <a:endParaRPr lang="en-GB" noProof="0" dirty="0"/>
          </a:p>
        </p:txBody>
      </p:sp>
      <p:sp>
        <p:nvSpPr>
          <p:cNvPr id="3" name="Footer Placeholder 2"/>
          <p:cNvSpPr>
            <a:spLocks noGrp="1"/>
          </p:cNvSpPr>
          <p:nvPr>
            <p:ph type="ftr" sz="quarter" idx="11"/>
          </p:nvPr>
        </p:nvSpPr>
        <p:spPr/>
        <p:txBody>
          <a:bodyPr/>
          <a:lstStyle/>
          <a:p>
            <a:pPr rtl="0"/>
            <a:r>
              <a:rPr lang="en-GB" noProof="0" dirty="0"/>
              <a:t>ADD A FOOTER</a:t>
            </a:r>
          </a:p>
        </p:txBody>
      </p:sp>
      <p:sp>
        <p:nvSpPr>
          <p:cNvPr id="4" name="Slide Number Placeholder 3"/>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5" name="Rectangle 4">
            <a:extLst>
              <a:ext uri="{FF2B5EF4-FFF2-40B4-BE49-F238E27FC236}">
                <a16:creationId xmlns:a16="http://schemas.microsoft.com/office/drawing/2014/main" id="{893CB5A4-EA5F-9E23-7707-00F95A1501E9}"/>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E272498A-8401-BFB8-9A7B-EF945B9DFFE3}"/>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194303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6457CEF9-2948-4B16-A184-024EFACBC141}" type="datetime1">
              <a:rPr lang="en-GB" noProof="0" smtClean="0"/>
              <a:t>07/10/2024</a:t>
            </a:fld>
            <a:endParaRPr lang="en-GB" noProof="0" dirty="0"/>
          </a:p>
        </p:txBody>
      </p:sp>
      <p:sp>
        <p:nvSpPr>
          <p:cNvPr id="6" name="Footer Placeholder 5"/>
          <p:cNvSpPr>
            <a:spLocks noGrp="1"/>
          </p:cNvSpPr>
          <p:nvPr>
            <p:ph type="ftr" sz="quarter" idx="11"/>
          </p:nvPr>
        </p:nvSpPr>
        <p:spPr/>
        <p:txBody>
          <a:bodyPr/>
          <a:lstStyle/>
          <a:p>
            <a:pPr rtl="0"/>
            <a:r>
              <a:rPr lang="en-GB" noProof="0" dirty="0"/>
              <a:t>ADD A FOOTER</a:t>
            </a:r>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sp>
        <p:nvSpPr>
          <p:cNvPr id="2" name="Rectangle 1">
            <a:extLst>
              <a:ext uri="{FF2B5EF4-FFF2-40B4-BE49-F238E27FC236}">
                <a16:creationId xmlns:a16="http://schemas.microsoft.com/office/drawing/2014/main" id="{865A8A6D-9C8C-9154-A5F5-35D71FF323EE}"/>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FA1664CB-F2B9-1770-7DAF-86B542C8E314}"/>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328850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B6005E78-8FE0-4B52-85F8-2D2415906031}" type="datetime1">
              <a:rPr lang="en-GB" noProof="0" smtClean="0"/>
              <a:t>07/10/2024</a:t>
            </a:fld>
            <a:endParaRPr lang="en-GB" noProof="0" dirty="0"/>
          </a:p>
        </p:txBody>
      </p:sp>
      <p:sp>
        <p:nvSpPr>
          <p:cNvPr id="6" name="Footer Placeholder 5"/>
          <p:cNvSpPr>
            <a:spLocks noGrp="1"/>
          </p:cNvSpPr>
          <p:nvPr>
            <p:ph type="ftr" sz="quarter" idx="11"/>
          </p:nvPr>
        </p:nvSpPr>
        <p:spPr/>
        <p:txBody>
          <a:bodyPr/>
          <a:lstStyle/>
          <a:p>
            <a:pPr rtl="0"/>
            <a:r>
              <a:rPr lang="en-GB" noProof="0" dirty="0"/>
              <a:t>ADD A FOOTER</a:t>
            </a:r>
          </a:p>
        </p:txBody>
      </p:sp>
      <p:sp>
        <p:nvSpPr>
          <p:cNvPr id="7" name="Slide Number Placeholder 6"/>
          <p:cNvSpPr>
            <a:spLocks noGrp="1"/>
          </p:cNvSpPr>
          <p:nvPr>
            <p:ph type="sldNum" sz="quarter" idx="12"/>
          </p:nvPr>
        </p:nvSpPr>
        <p:spPr/>
        <p:txBody>
          <a:bodyPr/>
          <a:lstStyle/>
          <a:p>
            <a:pPr rtl="0"/>
            <a:fld id="{4950F5D8-22E1-4015-8661-E5B1FD28C2DE}" type="slidenum">
              <a:rPr lang="en-GB" noProof="0" smtClean="0"/>
              <a:t>‹#›</a:t>
            </a:fld>
            <a:endParaRPr lang="en-GB" noProof="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483CB96-7343-B083-4F4C-40E7A106B0BD}"/>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Rectangle 9">
            <a:extLst>
              <a:ext uri="{FF2B5EF4-FFF2-40B4-BE49-F238E27FC236}">
                <a16:creationId xmlns:a16="http://schemas.microsoft.com/office/drawing/2014/main" id="{14022FD7-B1D6-1C2A-BEB3-2B897758B88A}"/>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15051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B94B20DF-A541-4651-AF97-FC925C1459D5}" type="datetime1">
              <a:rPr lang="en-GB" noProof="0" smtClean="0"/>
              <a:t>07/10/2024</a:t>
            </a:fld>
            <a:endParaRPr lang="en-GB" noProof="0"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en-GB" noProof="0" dirty="0"/>
              <a:t>ADD A FOOTER</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950F5D8-22E1-4015-8661-E5B1FD28C2DE}" type="slidenum">
              <a:rPr lang="en-GB" noProof="0" smtClean="0"/>
              <a:pPr/>
              <a:t>‹#›</a:t>
            </a:fld>
            <a:endParaRPr lang="en-GB" noProof="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0928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684" r:id="rId13"/>
    <p:sldLayoutId id="2147483685" r:id="rId14"/>
    <p:sldLayoutId id="2147483686" r:id="rId15"/>
    <p:sldLayoutId id="2147483687" r:id="rId16"/>
    <p:sldLayoutId id="2147483688" r:id="rId17"/>
    <p:sldLayoutId id="2147483691" r:id="rId18"/>
    <p:sldLayoutId id="2147483692" r:id="rId19"/>
    <p:sldLayoutId id="2147483689" r:id="rId20"/>
    <p:sldLayoutId id="2147483690" r:id="rId21"/>
    <p:sldLayoutId id="2147483683" r:id="rId2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1.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png"/><Relationship Id="rId7"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png"/><Relationship Id="rId7"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jpe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7.png"/><Relationship Id="rId7" Type="http://schemas.openxmlformats.org/officeDocument/2006/relationships/diagramData" Target="../diagrams/data3.xml"/><Relationship Id="rId12" Type="http://schemas.openxmlformats.org/officeDocument/2006/relationships/image" Target="../media/image9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9.jpeg"/><Relationship Id="rId11" Type="http://schemas.microsoft.com/office/2007/relationships/diagramDrawing" Target="../diagrams/drawing3.xml"/><Relationship Id="rId5" Type="http://schemas.openxmlformats.org/officeDocument/2006/relationships/image" Target="../media/image88.png"/><Relationship Id="rId10" Type="http://schemas.openxmlformats.org/officeDocument/2006/relationships/diagramColors" Target="../diagrams/colors3.xml"/><Relationship Id="rId4" Type="http://schemas.openxmlformats.org/officeDocument/2006/relationships/image" Target="../media/image87.png"/><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98.jpeg"/><Relationship Id="rId4" Type="http://schemas.openxmlformats.org/officeDocument/2006/relationships/image" Target="../media/image9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98.jpeg"/><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7.png"/><Relationship Id="rId7"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01.png"/><Relationship Id="rId5" Type="http://schemas.openxmlformats.org/officeDocument/2006/relationships/image" Target="../media/image100.jpeg"/><Relationship Id="rId4" Type="http://schemas.openxmlformats.org/officeDocument/2006/relationships/image" Target="../media/image99.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image" Target="../media/image7.pn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png"/><Relationship Id="rId25" Type="http://schemas.openxmlformats.org/officeDocument/2006/relationships/image" Target="../media/image46.jpeg"/><Relationship Id="rId2" Type="http://schemas.openxmlformats.org/officeDocument/2006/relationships/notesSlide" Target="../notesSlides/notesSlide4.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7.png"/><Relationship Id="rId7" Type="http://schemas.openxmlformats.org/officeDocument/2006/relationships/image" Target="../media/image60.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jpeg"/><Relationship Id="rId4" Type="http://schemas.openxmlformats.org/officeDocument/2006/relationships/image" Target="../media/image57.png"/><Relationship Id="rId9" Type="http://schemas.openxmlformats.org/officeDocument/2006/relationships/image" Target="../media/image62.jpg"/></Relationships>
</file>

<file path=ppt/slides/_rels/slide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7.png"/><Relationship Id="rId7"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0.jpeg"/><Relationship Id="rId4"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457200" y="4960137"/>
            <a:ext cx="7772400" cy="1463040"/>
          </a:xfrm>
        </p:spPr>
        <p:txBody>
          <a:bodyPr vert="horz" lIns="91440" tIns="45720" rIns="91440" bIns="45720" rtlCol="0" anchor="ctr">
            <a:normAutofit/>
          </a:bodyPr>
          <a:lstStyle/>
          <a:p>
            <a:pPr algn="r">
              <a:lnSpc>
                <a:spcPct val="80000"/>
              </a:lnSpc>
            </a:pPr>
            <a:r>
              <a:rPr lang="en-US" sz="5000" kern="1200" cap="all" spc="200" baseline="0" dirty="0">
                <a:solidFill>
                  <a:srgbClr val="FFFFFF"/>
                </a:solidFill>
                <a:latin typeface="+mj-lt"/>
                <a:ea typeface="+mj-ea"/>
                <a:cs typeface="+mj-cs"/>
              </a:rPr>
              <a:t>Welcome to Felix house</a:t>
            </a: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610600" y="4960137"/>
            <a:ext cx="3200400" cy="1463040"/>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90" y="530132"/>
            <a:ext cx="3772750" cy="957146"/>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1984712" y="2017410"/>
            <a:ext cx="6421795" cy="1138773"/>
          </a:xfrm>
          <a:prstGeom prst="rect">
            <a:avLst/>
          </a:prstGeom>
          <a:noFill/>
          <a:ln>
            <a:noFill/>
          </a:ln>
          <a:scene3d>
            <a:camera prst="perspectiveFront"/>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400" b="1" dirty="0">
                <a:solidFill>
                  <a:srgbClr val="806000"/>
                </a:solidFill>
                <a:effectLst/>
                <a:latin typeface="Castellar" panose="020A0402060406010301" pitchFamily="18" charset="0"/>
                <a:ea typeface="Arial" panose="020B0604020202020204" pitchFamily="34" charset="0"/>
              </a:rPr>
              <a:t>CF social work</a:t>
            </a:r>
            <a:endParaRPr lang="en-GB" sz="1100" dirty="0">
              <a:effectLst/>
              <a:latin typeface="Arial" panose="020B0604020202020204" pitchFamily="34" charset="0"/>
              <a:ea typeface="Arial" panose="020B0604020202020204" pitchFamily="34" charset="0"/>
            </a:endParaRPr>
          </a:p>
          <a:p>
            <a:pPr algn="ctr"/>
            <a:r>
              <a:rPr lang="en-GB" sz="1800" b="1" dirty="0">
                <a:solidFill>
                  <a:srgbClr val="806000"/>
                </a:solidFill>
                <a:effectLst/>
                <a:latin typeface="Castellar" panose="020A0402060406010301" pitchFamily="18" charset="0"/>
                <a:ea typeface="Arial" panose="020B0604020202020204" pitchFamily="34" charset="0"/>
              </a:rPr>
              <a:t>Felix house</a:t>
            </a:r>
            <a:endParaRPr lang="en-GB" sz="1100" dirty="0">
              <a:effectLst/>
              <a:latin typeface="Arial" panose="020B0604020202020204" pitchFamily="34" charset="0"/>
              <a:ea typeface="Arial" panose="020B0604020202020204" pitchFamily="34" charset="0"/>
            </a:endParaRPr>
          </a:p>
          <a:p>
            <a:pPr algn="ctr"/>
            <a:r>
              <a:rPr lang="en-US" sz="800" b="1" dirty="0">
                <a:solidFill>
                  <a:srgbClr val="1F3864"/>
                </a:solidFill>
                <a:effectLst/>
                <a:latin typeface="Verdana" panose="020B060403050404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p>
            <a:pPr algn="ctr"/>
            <a:r>
              <a:rPr lang="en-GB" sz="1800" dirty="0">
                <a:effectLst/>
                <a:latin typeface="Arial" panose="020B0604020202020204" pitchFamily="34" charset="0"/>
                <a:ea typeface="Arial" panose="020B0604020202020204" pitchFamily="34" charset="0"/>
              </a:rPr>
              <a:t>Children’s Guide</a:t>
            </a:r>
            <a:endParaRPr lang="en-GB" sz="1100" dirty="0">
              <a:effectLst/>
              <a:latin typeface="Arial" panose="020B0604020202020204" pitchFamily="34" charset="0"/>
              <a:ea typeface="Arial" panose="020B0604020202020204" pitchFamily="34" charset="0"/>
            </a:endParaRPr>
          </a:p>
        </p:txBody>
      </p:sp>
      <p:pic>
        <p:nvPicPr>
          <p:cNvPr id="16" name="Picture 15">
            <a:extLst>
              <a:ext uri="{FF2B5EF4-FFF2-40B4-BE49-F238E27FC236}">
                <a16:creationId xmlns:a16="http://schemas.microsoft.com/office/drawing/2014/main" id="{41EBEE07-ADF1-41B4-52E0-891B6ECF7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682267" y="221274"/>
            <a:ext cx="3048000" cy="3982720"/>
          </a:xfrm>
          <a:prstGeom prst="rect">
            <a:avLst/>
          </a:prstGeom>
          <a:noFill/>
          <a:ln>
            <a:noFill/>
          </a:ln>
          <a:scene3d>
            <a:camera prst="perspectiveHeroicExtremeLeftFacing"/>
            <a:lightRig rig="threePt" dir="t"/>
          </a:scene3d>
        </p:spPr>
      </p:pic>
      <p:sp>
        <p:nvSpPr>
          <p:cNvPr id="20" name="TextBox 19">
            <a:extLst>
              <a:ext uri="{FF2B5EF4-FFF2-40B4-BE49-F238E27FC236}">
                <a16:creationId xmlns:a16="http://schemas.microsoft.com/office/drawing/2014/main" id="{2468414D-357F-79A3-8ABC-72D86A0AC87D}"/>
              </a:ext>
            </a:extLst>
          </p:cNvPr>
          <p:cNvSpPr txBox="1"/>
          <p:nvPr/>
        </p:nvSpPr>
        <p:spPr>
          <a:xfrm>
            <a:off x="0" y="3866679"/>
            <a:ext cx="1889449" cy="705321"/>
          </a:xfrm>
          <a:prstGeom prst="rect">
            <a:avLst/>
          </a:prstGeom>
          <a:noFill/>
        </p:spPr>
        <p:txBody>
          <a:bodyPr wrap="square">
            <a:spAutoFit/>
          </a:bodyPr>
          <a:lstStyle/>
          <a:p>
            <a:pPr>
              <a:spcBef>
                <a:spcPts val="465"/>
              </a:spcBef>
            </a:pPr>
            <a:r>
              <a:rPr lang="en-GB" sz="1050" dirty="0">
                <a:effectLst/>
                <a:latin typeface="Arial" panose="020B0604020202020204" pitchFamily="34" charset="0"/>
                <a:ea typeface="Arial" panose="020B0604020202020204" pitchFamily="34" charset="0"/>
              </a:rPr>
              <a:t>Written</a:t>
            </a:r>
            <a:r>
              <a:rPr lang="en-GB" sz="1050" spc="-25" dirty="0">
                <a:effectLst/>
                <a:latin typeface="Arial" panose="020B0604020202020204" pitchFamily="34" charset="0"/>
                <a:ea typeface="Arial" panose="020B0604020202020204" pitchFamily="34" charset="0"/>
              </a:rPr>
              <a:t> </a:t>
            </a:r>
            <a:r>
              <a:rPr lang="en-GB" sz="1050" dirty="0">
                <a:effectLst/>
                <a:latin typeface="Arial" panose="020B0604020202020204" pitchFamily="34" charset="0"/>
                <a:ea typeface="Arial" panose="020B0604020202020204" pitchFamily="34" charset="0"/>
              </a:rPr>
              <a:t>by Jerome Laidlaw</a:t>
            </a:r>
          </a:p>
          <a:p>
            <a:pPr>
              <a:spcBef>
                <a:spcPts val="465"/>
              </a:spcBef>
            </a:pPr>
            <a:r>
              <a:rPr lang="en-GB" sz="1050" dirty="0">
                <a:effectLst/>
                <a:latin typeface="Arial" panose="020B0604020202020204" pitchFamily="34" charset="0"/>
                <a:ea typeface="Arial" panose="020B0604020202020204" pitchFamily="34" charset="0"/>
              </a:rPr>
              <a:t>CF Children’s Homes</a:t>
            </a:r>
          </a:p>
          <a:p>
            <a:pPr>
              <a:spcBef>
                <a:spcPts val="465"/>
              </a:spcBef>
            </a:pPr>
            <a:r>
              <a:rPr lang="en-GB" sz="1050" dirty="0">
                <a:effectLst/>
                <a:latin typeface="Arial" panose="020B0604020202020204" pitchFamily="34" charset="0"/>
                <a:ea typeface="Arial" panose="020B0604020202020204" pitchFamily="34" charset="0"/>
              </a:rPr>
              <a:t>July 2024</a:t>
            </a:r>
          </a:p>
        </p:txBody>
      </p:sp>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Activities</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30" name="TextBox 29">
            <a:extLst>
              <a:ext uri="{FF2B5EF4-FFF2-40B4-BE49-F238E27FC236}">
                <a16:creationId xmlns:a16="http://schemas.microsoft.com/office/drawing/2014/main" id="{AB490AEB-9437-6BF1-D7F2-185A7914CFDD}"/>
              </a:ext>
            </a:extLst>
          </p:cNvPr>
          <p:cNvSpPr txBox="1"/>
          <p:nvPr/>
        </p:nvSpPr>
        <p:spPr>
          <a:xfrm>
            <a:off x="47444" y="5753263"/>
            <a:ext cx="8375740" cy="646331"/>
          </a:xfrm>
          <a:prstGeom prst="rect">
            <a:avLst/>
          </a:prstGeom>
          <a:noFill/>
        </p:spPr>
        <p:txBody>
          <a:bodyPr wrap="square">
            <a:spAutoFit/>
          </a:bodyPr>
          <a:lstStyle/>
          <a:p>
            <a:r>
              <a:rPr lang="en-US" dirty="0"/>
              <a:t>If that is not possible then the you are expected to do some educational activities with one of our carers whilst a school or new place of education is being found</a:t>
            </a:r>
            <a:endParaRPr lang="en-GB" dirty="0"/>
          </a:p>
        </p:txBody>
      </p:sp>
      <p:sp>
        <p:nvSpPr>
          <p:cNvPr id="32" name="TextBox 31">
            <a:extLst>
              <a:ext uri="{FF2B5EF4-FFF2-40B4-BE49-F238E27FC236}">
                <a16:creationId xmlns:a16="http://schemas.microsoft.com/office/drawing/2014/main" id="{4238C380-FADF-001B-1A25-4AD480FC9C2D}"/>
              </a:ext>
            </a:extLst>
          </p:cNvPr>
          <p:cNvSpPr txBox="1"/>
          <p:nvPr/>
        </p:nvSpPr>
        <p:spPr>
          <a:xfrm>
            <a:off x="241218" y="1042533"/>
            <a:ext cx="10209067" cy="707886"/>
          </a:xfrm>
          <a:prstGeom prst="rect">
            <a:avLst/>
          </a:prstGeom>
          <a:noFill/>
        </p:spPr>
        <p:txBody>
          <a:bodyPr wrap="square">
            <a:spAutoFit/>
          </a:bodyPr>
          <a:lstStyle/>
          <a:p>
            <a:r>
              <a:rPr lang="en-US" sz="2000" dirty="0">
                <a:effectLst>
                  <a:glow rad="139700">
                    <a:schemeClr val="accent5">
                      <a:satMod val="175000"/>
                      <a:alpha val="40000"/>
                    </a:schemeClr>
                  </a:glow>
                </a:effectLst>
              </a:rPr>
              <a:t>We will encourage you to do activities at Felix House and these would be part of your routine/plan when you are not in school. Here are some examples of activities we can offer you </a:t>
            </a:r>
            <a:endParaRPr lang="en-GB" sz="2000" dirty="0">
              <a:effectLst>
                <a:glow rad="139700">
                  <a:schemeClr val="accent5">
                    <a:satMod val="175000"/>
                    <a:alpha val="40000"/>
                  </a:schemeClr>
                </a:glow>
              </a:effectLst>
            </a:endParaRPr>
          </a:p>
        </p:txBody>
      </p:sp>
      <p:sp>
        <p:nvSpPr>
          <p:cNvPr id="34" name="TextBox 33">
            <a:extLst>
              <a:ext uri="{FF2B5EF4-FFF2-40B4-BE49-F238E27FC236}">
                <a16:creationId xmlns:a16="http://schemas.microsoft.com/office/drawing/2014/main" id="{C7A0F163-B150-B934-E4E7-BB63952E284D}"/>
              </a:ext>
            </a:extLst>
          </p:cNvPr>
          <p:cNvSpPr txBox="1"/>
          <p:nvPr/>
        </p:nvSpPr>
        <p:spPr>
          <a:xfrm rot="19630324">
            <a:off x="712430" y="1935112"/>
            <a:ext cx="1384666" cy="369332"/>
          </a:xfrm>
          <a:prstGeom prst="rect">
            <a:avLst/>
          </a:prstGeom>
          <a:noFill/>
        </p:spPr>
        <p:txBody>
          <a:bodyPr wrap="square">
            <a:spAutoFit/>
          </a:bodyPr>
          <a:lstStyle/>
          <a:p>
            <a:r>
              <a:rPr lang="en-US" dirty="0"/>
              <a:t>Horse riding </a:t>
            </a:r>
            <a:endParaRPr lang="en-GB" dirty="0"/>
          </a:p>
        </p:txBody>
      </p:sp>
      <p:sp>
        <p:nvSpPr>
          <p:cNvPr id="36" name="TextBox 35">
            <a:extLst>
              <a:ext uri="{FF2B5EF4-FFF2-40B4-BE49-F238E27FC236}">
                <a16:creationId xmlns:a16="http://schemas.microsoft.com/office/drawing/2014/main" id="{1892E687-E804-BC74-4A93-9A377C0F298E}"/>
              </a:ext>
            </a:extLst>
          </p:cNvPr>
          <p:cNvSpPr txBox="1"/>
          <p:nvPr/>
        </p:nvSpPr>
        <p:spPr>
          <a:xfrm rot="19047653">
            <a:off x="951986" y="2572427"/>
            <a:ext cx="923730" cy="369332"/>
          </a:xfrm>
          <a:prstGeom prst="rect">
            <a:avLst/>
          </a:prstGeom>
          <a:noFill/>
        </p:spPr>
        <p:txBody>
          <a:bodyPr wrap="square">
            <a:spAutoFit/>
          </a:bodyPr>
          <a:lstStyle/>
          <a:p>
            <a:r>
              <a:rPr lang="en-US" dirty="0"/>
              <a:t>Cinema</a:t>
            </a:r>
            <a:endParaRPr lang="en-GB" dirty="0"/>
          </a:p>
        </p:txBody>
      </p:sp>
      <p:sp>
        <p:nvSpPr>
          <p:cNvPr id="38" name="TextBox 37">
            <a:extLst>
              <a:ext uri="{FF2B5EF4-FFF2-40B4-BE49-F238E27FC236}">
                <a16:creationId xmlns:a16="http://schemas.microsoft.com/office/drawing/2014/main" id="{67D99697-B827-4DA5-EB40-0F5EDBF5442C}"/>
              </a:ext>
            </a:extLst>
          </p:cNvPr>
          <p:cNvSpPr txBox="1"/>
          <p:nvPr/>
        </p:nvSpPr>
        <p:spPr>
          <a:xfrm rot="19706503">
            <a:off x="192080" y="1870713"/>
            <a:ext cx="1104987" cy="369332"/>
          </a:xfrm>
          <a:prstGeom prst="rect">
            <a:avLst/>
          </a:prstGeom>
          <a:noFill/>
        </p:spPr>
        <p:txBody>
          <a:bodyPr wrap="square">
            <a:spAutoFit/>
          </a:bodyPr>
          <a:lstStyle/>
          <a:p>
            <a:r>
              <a:rPr lang="en-US" dirty="0"/>
              <a:t>Swimming</a:t>
            </a:r>
            <a:endParaRPr lang="en-GB" dirty="0"/>
          </a:p>
        </p:txBody>
      </p:sp>
      <p:sp>
        <p:nvSpPr>
          <p:cNvPr id="40" name="TextBox 39">
            <a:extLst>
              <a:ext uri="{FF2B5EF4-FFF2-40B4-BE49-F238E27FC236}">
                <a16:creationId xmlns:a16="http://schemas.microsoft.com/office/drawing/2014/main" id="{6398F080-F46A-A042-66DE-F4B2BA26D2D9}"/>
              </a:ext>
            </a:extLst>
          </p:cNvPr>
          <p:cNvSpPr txBox="1"/>
          <p:nvPr/>
        </p:nvSpPr>
        <p:spPr>
          <a:xfrm>
            <a:off x="3387801" y="1849397"/>
            <a:ext cx="1810139" cy="369332"/>
          </a:xfrm>
          <a:prstGeom prst="rect">
            <a:avLst/>
          </a:prstGeom>
          <a:noFill/>
        </p:spPr>
        <p:txBody>
          <a:bodyPr wrap="square">
            <a:spAutoFit/>
          </a:bodyPr>
          <a:lstStyle/>
          <a:p>
            <a:r>
              <a:rPr lang="en-US" dirty="0"/>
              <a:t>Country Walking </a:t>
            </a:r>
            <a:endParaRPr lang="en-GB" dirty="0"/>
          </a:p>
        </p:txBody>
      </p:sp>
      <p:sp>
        <p:nvSpPr>
          <p:cNvPr id="42" name="TextBox 41">
            <a:extLst>
              <a:ext uri="{FF2B5EF4-FFF2-40B4-BE49-F238E27FC236}">
                <a16:creationId xmlns:a16="http://schemas.microsoft.com/office/drawing/2014/main" id="{51138231-9D1C-C8AB-51CD-87D1675C69FC}"/>
              </a:ext>
            </a:extLst>
          </p:cNvPr>
          <p:cNvSpPr txBox="1"/>
          <p:nvPr/>
        </p:nvSpPr>
        <p:spPr>
          <a:xfrm>
            <a:off x="2734873" y="3178231"/>
            <a:ext cx="2388187" cy="369332"/>
          </a:xfrm>
          <a:prstGeom prst="rect">
            <a:avLst/>
          </a:prstGeom>
          <a:noFill/>
        </p:spPr>
        <p:txBody>
          <a:bodyPr wrap="square">
            <a:spAutoFit/>
          </a:bodyPr>
          <a:lstStyle/>
          <a:p>
            <a:r>
              <a:rPr lang="en-US" dirty="0"/>
              <a:t>Joining a Football team </a:t>
            </a:r>
            <a:endParaRPr lang="en-GB" dirty="0"/>
          </a:p>
        </p:txBody>
      </p:sp>
      <p:sp>
        <p:nvSpPr>
          <p:cNvPr id="44" name="TextBox 43">
            <a:extLst>
              <a:ext uri="{FF2B5EF4-FFF2-40B4-BE49-F238E27FC236}">
                <a16:creationId xmlns:a16="http://schemas.microsoft.com/office/drawing/2014/main" id="{EEB117CD-9466-B53B-71DD-5CB789EE98CC}"/>
              </a:ext>
            </a:extLst>
          </p:cNvPr>
          <p:cNvSpPr txBox="1"/>
          <p:nvPr/>
        </p:nvSpPr>
        <p:spPr>
          <a:xfrm rot="18785361">
            <a:off x="5576556" y="2151073"/>
            <a:ext cx="774441" cy="369332"/>
          </a:xfrm>
          <a:prstGeom prst="rect">
            <a:avLst/>
          </a:prstGeom>
          <a:noFill/>
        </p:spPr>
        <p:txBody>
          <a:bodyPr wrap="square">
            <a:spAutoFit/>
          </a:bodyPr>
          <a:lstStyle/>
          <a:p>
            <a:r>
              <a:rPr lang="en-US" dirty="0"/>
              <a:t>Gym</a:t>
            </a:r>
            <a:endParaRPr lang="en-GB" dirty="0"/>
          </a:p>
        </p:txBody>
      </p:sp>
      <p:sp>
        <p:nvSpPr>
          <p:cNvPr id="46" name="TextBox 45">
            <a:extLst>
              <a:ext uri="{FF2B5EF4-FFF2-40B4-BE49-F238E27FC236}">
                <a16:creationId xmlns:a16="http://schemas.microsoft.com/office/drawing/2014/main" id="{B9BAC460-1CD9-4D8C-2C22-C9E8FF9D4541}"/>
              </a:ext>
            </a:extLst>
          </p:cNvPr>
          <p:cNvSpPr txBox="1"/>
          <p:nvPr/>
        </p:nvSpPr>
        <p:spPr>
          <a:xfrm rot="18919160">
            <a:off x="4838007" y="2139828"/>
            <a:ext cx="1073021" cy="369332"/>
          </a:xfrm>
          <a:prstGeom prst="rect">
            <a:avLst/>
          </a:prstGeom>
          <a:noFill/>
        </p:spPr>
        <p:txBody>
          <a:bodyPr wrap="square">
            <a:spAutoFit/>
          </a:bodyPr>
          <a:lstStyle/>
          <a:p>
            <a:r>
              <a:rPr lang="en-US" dirty="0"/>
              <a:t> Scouting </a:t>
            </a:r>
            <a:endParaRPr lang="en-GB" dirty="0"/>
          </a:p>
        </p:txBody>
      </p:sp>
      <p:sp>
        <p:nvSpPr>
          <p:cNvPr id="48" name="TextBox 47">
            <a:extLst>
              <a:ext uri="{FF2B5EF4-FFF2-40B4-BE49-F238E27FC236}">
                <a16:creationId xmlns:a16="http://schemas.microsoft.com/office/drawing/2014/main" id="{4D96CD57-7975-95DF-F4C8-6EE5172A1265}"/>
              </a:ext>
            </a:extLst>
          </p:cNvPr>
          <p:cNvSpPr txBox="1"/>
          <p:nvPr/>
        </p:nvSpPr>
        <p:spPr>
          <a:xfrm rot="19403499">
            <a:off x="1926078" y="2118306"/>
            <a:ext cx="1511559" cy="369332"/>
          </a:xfrm>
          <a:prstGeom prst="rect">
            <a:avLst/>
          </a:prstGeom>
          <a:noFill/>
        </p:spPr>
        <p:txBody>
          <a:bodyPr wrap="square">
            <a:spAutoFit/>
          </a:bodyPr>
          <a:lstStyle/>
          <a:p>
            <a:r>
              <a:rPr lang="en-US" dirty="0"/>
              <a:t>Youth Groups </a:t>
            </a:r>
            <a:endParaRPr lang="en-GB" dirty="0"/>
          </a:p>
        </p:txBody>
      </p:sp>
      <p:sp>
        <p:nvSpPr>
          <p:cNvPr id="50" name="TextBox 49">
            <a:extLst>
              <a:ext uri="{FF2B5EF4-FFF2-40B4-BE49-F238E27FC236}">
                <a16:creationId xmlns:a16="http://schemas.microsoft.com/office/drawing/2014/main" id="{C763D3EE-3336-021E-E6A2-911A47A4B3A3}"/>
              </a:ext>
            </a:extLst>
          </p:cNvPr>
          <p:cNvSpPr txBox="1"/>
          <p:nvPr/>
        </p:nvSpPr>
        <p:spPr>
          <a:xfrm>
            <a:off x="2205906" y="2787863"/>
            <a:ext cx="4058817" cy="369332"/>
          </a:xfrm>
          <a:prstGeom prst="rect">
            <a:avLst/>
          </a:prstGeom>
          <a:noFill/>
        </p:spPr>
        <p:txBody>
          <a:bodyPr wrap="square">
            <a:spAutoFit/>
          </a:bodyPr>
          <a:lstStyle/>
          <a:p>
            <a:r>
              <a:rPr lang="en-US" dirty="0"/>
              <a:t>Days at the Beach Felixstowe On the pier</a:t>
            </a:r>
            <a:endParaRPr lang="en-GB" dirty="0"/>
          </a:p>
        </p:txBody>
      </p:sp>
      <p:sp>
        <p:nvSpPr>
          <p:cNvPr id="52" name="TextBox 51">
            <a:extLst>
              <a:ext uri="{FF2B5EF4-FFF2-40B4-BE49-F238E27FC236}">
                <a16:creationId xmlns:a16="http://schemas.microsoft.com/office/drawing/2014/main" id="{A7EF0EA5-6FDB-C6EF-1F8B-3BAE1A10A350}"/>
              </a:ext>
            </a:extLst>
          </p:cNvPr>
          <p:cNvSpPr txBox="1"/>
          <p:nvPr/>
        </p:nvSpPr>
        <p:spPr>
          <a:xfrm rot="19421762">
            <a:off x="1740155" y="1946799"/>
            <a:ext cx="905070" cy="369332"/>
          </a:xfrm>
          <a:prstGeom prst="rect">
            <a:avLst/>
          </a:prstGeom>
          <a:noFill/>
        </p:spPr>
        <p:txBody>
          <a:bodyPr wrap="square">
            <a:spAutoFit/>
          </a:bodyPr>
          <a:lstStyle/>
          <a:p>
            <a:r>
              <a:rPr lang="en-US" dirty="0"/>
              <a:t>Cycling</a:t>
            </a:r>
            <a:endParaRPr lang="en-GB" dirty="0"/>
          </a:p>
        </p:txBody>
      </p:sp>
      <p:sp>
        <p:nvSpPr>
          <p:cNvPr id="54" name="TextBox 53">
            <a:extLst>
              <a:ext uri="{FF2B5EF4-FFF2-40B4-BE49-F238E27FC236}">
                <a16:creationId xmlns:a16="http://schemas.microsoft.com/office/drawing/2014/main" id="{56E61510-535D-B21C-9E80-5CBC3E455891}"/>
              </a:ext>
            </a:extLst>
          </p:cNvPr>
          <p:cNvSpPr txBox="1"/>
          <p:nvPr/>
        </p:nvSpPr>
        <p:spPr>
          <a:xfrm>
            <a:off x="116386" y="3077708"/>
            <a:ext cx="2136710" cy="369332"/>
          </a:xfrm>
          <a:prstGeom prst="rect">
            <a:avLst/>
          </a:prstGeom>
          <a:noFill/>
        </p:spPr>
        <p:txBody>
          <a:bodyPr wrap="square">
            <a:spAutoFit/>
          </a:bodyPr>
          <a:lstStyle/>
          <a:p>
            <a:r>
              <a:rPr lang="en-US" dirty="0"/>
              <a:t>Joining a boxing club </a:t>
            </a:r>
            <a:endParaRPr lang="en-GB" dirty="0"/>
          </a:p>
        </p:txBody>
      </p:sp>
      <p:sp>
        <p:nvSpPr>
          <p:cNvPr id="56" name="TextBox 55">
            <a:extLst>
              <a:ext uri="{FF2B5EF4-FFF2-40B4-BE49-F238E27FC236}">
                <a16:creationId xmlns:a16="http://schemas.microsoft.com/office/drawing/2014/main" id="{1AE46BBB-189D-9E37-9B26-5F02E75915A1}"/>
              </a:ext>
            </a:extLst>
          </p:cNvPr>
          <p:cNvSpPr txBox="1"/>
          <p:nvPr/>
        </p:nvSpPr>
        <p:spPr>
          <a:xfrm>
            <a:off x="3407896" y="2302972"/>
            <a:ext cx="1287625" cy="369332"/>
          </a:xfrm>
          <a:prstGeom prst="rect">
            <a:avLst/>
          </a:prstGeom>
          <a:noFill/>
        </p:spPr>
        <p:txBody>
          <a:bodyPr wrap="square">
            <a:spAutoFit/>
          </a:bodyPr>
          <a:lstStyle/>
          <a:p>
            <a:r>
              <a:rPr lang="en-US" dirty="0"/>
              <a:t>Go-Karting</a:t>
            </a:r>
            <a:endParaRPr lang="en-GB" dirty="0"/>
          </a:p>
        </p:txBody>
      </p:sp>
      <p:sp>
        <p:nvSpPr>
          <p:cNvPr id="58" name="TextBox 57">
            <a:extLst>
              <a:ext uri="{FF2B5EF4-FFF2-40B4-BE49-F238E27FC236}">
                <a16:creationId xmlns:a16="http://schemas.microsoft.com/office/drawing/2014/main" id="{F1FB2EEA-C8A1-746F-9A88-B38D8561EC02}"/>
              </a:ext>
            </a:extLst>
          </p:cNvPr>
          <p:cNvSpPr txBox="1"/>
          <p:nvPr/>
        </p:nvSpPr>
        <p:spPr>
          <a:xfrm>
            <a:off x="6644201" y="2333160"/>
            <a:ext cx="5370518" cy="1015663"/>
          </a:xfrm>
          <a:prstGeom prst="rect">
            <a:avLst/>
          </a:prstGeom>
          <a:noFill/>
        </p:spPr>
        <p:txBody>
          <a:bodyPr wrap="square">
            <a:spAutoFit/>
          </a:bodyPr>
          <a:lstStyle/>
          <a:p>
            <a:r>
              <a:rPr lang="en-US" sz="2000" dirty="0">
                <a:effectLst>
                  <a:glow rad="139700">
                    <a:schemeClr val="accent5">
                      <a:satMod val="175000"/>
                      <a:alpha val="40000"/>
                    </a:schemeClr>
                  </a:glow>
                </a:effectLst>
              </a:rPr>
              <a:t>During the school holidays we plan extra activities which might be further away – perhaps a day out in London or a trip to a theme park.</a:t>
            </a:r>
            <a:endParaRPr lang="en-GB" sz="2000" dirty="0">
              <a:effectLst>
                <a:glow rad="139700">
                  <a:schemeClr val="accent5">
                    <a:satMod val="175000"/>
                    <a:alpha val="40000"/>
                  </a:schemeClr>
                </a:glow>
              </a:effectLst>
            </a:endParaRPr>
          </a:p>
        </p:txBody>
      </p:sp>
      <p:sp>
        <p:nvSpPr>
          <p:cNvPr id="60" name="TextBox 59">
            <a:extLst>
              <a:ext uri="{FF2B5EF4-FFF2-40B4-BE49-F238E27FC236}">
                <a16:creationId xmlns:a16="http://schemas.microsoft.com/office/drawing/2014/main" id="{9C9F4574-57AA-C7E0-456D-9E717012FBBF}"/>
              </a:ext>
            </a:extLst>
          </p:cNvPr>
          <p:cNvSpPr txBox="1"/>
          <p:nvPr/>
        </p:nvSpPr>
        <p:spPr>
          <a:xfrm>
            <a:off x="-8560" y="3668367"/>
            <a:ext cx="7193902" cy="707886"/>
          </a:xfrm>
          <a:prstGeom prst="rect">
            <a:avLst/>
          </a:prstGeom>
          <a:noFill/>
        </p:spPr>
        <p:txBody>
          <a:bodyPr wrap="square">
            <a:spAutoFit/>
          </a:bodyPr>
          <a:lstStyle/>
          <a:p>
            <a:r>
              <a:rPr lang="en-US" sz="2000" dirty="0">
                <a:effectLst>
                  <a:glow rad="139700">
                    <a:schemeClr val="accent5">
                      <a:satMod val="175000"/>
                      <a:alpha val="40000"/>
                    </a:schemeClr>
                  </a:glow>
                </a:effectLst>
              </a:rPr>
              <a:t>We would love you to take up a hobby or an activity each week and we provide up to £30 each week for you to spend on this. </a:t>
            </a:r>
            <a:endParaRPr lang="en-GB" sz="2000" dirty="0">
              <a:effectLst>
                <a:glow rad="139700">
                  <a:schemeClr val="accent5">
                    <a:satMod val="175000"/>
                    <a:alpha val="40000"/>
                  </a:schemeClr>
                </a:glow>
              </a:effectLst>
            </a:endParaRPr>
          </a:p>
        </p:txBody>
      </p:sp>
      <p:sp>
        <p:nvSpPr>
          <p:cNvPr id="62" name="TextBox 61">
            <a:extLst>
              <a:ext uri="{FF2B5EF4-FFF2-40B4-BE49-F238E27FC236}">
                <a16:creationId xmlns:a16="http://schemas.microsoft.com/office/drawing/2014/main" id="{5BFCF1E6-38F6-53E6-B0D6-CFB89440E7D2}"/>
              </a:ext>
            </a:extLst>
          </p:cNvPr>
          <p:cNvSpPr txBox="1"/>
          <p:nvPr/>
        </p:nvSpPr>
        <p:spPr>
          <a:xfrm>
            <a:off x="-14353" y="4547757"/>
            <a:ext cx="8499334" cy="923330"/>
          </a:xfrm>
          <a:prstGeom prst="rect">
            <a:avLst/>
          </a:prstGeom>
          <a:noFill/>
        </p:spPr>
        <p:txBody>
          <a:bodyPr wrap="square">
            <a:spAutoFit/>
          </a:bodyPr>
          <a:lstStyle/>
          <a:p>
            <a:r>
              <a:rPr lang="en-US" dirty="0"/>
              <a:t>We plan the meals a week in advance, and we want you to be a part of this All children are expected to attend school or an educational provision between Monday and Friday during term times. </a:t>
            </a:r>
            <a:endParaRPr lang="en-GB" dirty="0"/>
          </a:p>
        </p:txBody>
      </p:sp>
    </p:spTree>
    <p:extLst>
      <p:ext uri="{BB962C8B-B14F-4D97-AF65-F5344CB8AC3E}">
        <p14:creationId xmlns:p14="http://schemas.microsoft.com/office/powerpoint/2010/main" val="134040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2492912" y="160282"/>
            <a:ext cx="6142957"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Free Time</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64C6C339-0485-61EC-ACB5-34EDDCB2D184}"/>
              </a:ext>
            </a:extLst>
          </p:cNvPr>
          <p:cNvSpPr txBox="1"/>
          <p:nvPr/>
        </p:nvSpPr>
        <p:spPr>
          <a:xfrm>
            <a:off x="368408" y="1615463"/>
            <a:ext cx="11452136" cy="2308324"/>
          </a:xfrm>
          <a:prstGeom prst="rect">
            <a:avLst/>
          </a:prstGeom>
          <a:noFill/>
        </p:spPr>
        <p:txBody>
          <a:bodyPr wrap="square">
            <a:spAutoFit/>
          </a:bodyPr>
          <a:lstStyle/>
          <a:p>
            <a:r>
              <a:rPr lang="en-US" sz="2400" dirty="0"/>
              <a:t>Anyone who is of primary school age will not have free time and will be to be looked after by a Carer at all times. </a:t>
            </a:r>
          </a:p>
          <a:p>
            <a:endParaRPr lang="en-US" sz="2400" dirty="0"/>
          </a:p>
          <a:p>
            <a:r>
              <a:rPr lang="en-US" sz="2400" dirty="0"/>
              <a:t>If you are 11 or 12 years old, you might have some free time but this will depend upon what your Social Worker thinks and whether we think that you can keep yourself safe in the community, but this is something that we can work towards if it is safe to do so</a:t>
            </a:r>
            <a:endParaRPr lang="en-GB" sz="2400" dirty="0"/>
          </a:p>
        </p:txBody>
      </p:sp>
      <p:pic>
        <p:nvPicPr>
          <p:cNvPr id="1026" name="Picture 2" descr="Free Time Activities and Hobbies in English | English Vocabulary">
            <a:extLst>
              <a:ext uri="{FF2B5EF4-FFF2-40B4-BE49-F238E27FC236}">
                <a16:creationId xmlns:a16="http://schemas.microsoft.com/office/drawing/2014/main" id="{5DA4779A-3224-1B12-FCCA-54B4DCC8A06E}"/>
              </a:ext>
            </a:extLst>
          </p:cNvPr>
          <p:cNvPicPr>
            <a:picLocks noChangeAspect="1" noChangeArrowheads="1"/>
          </p:cNvPicPr>
          <p:nvPr/>
        </p:nvPicPr>
        <p:blipFill>
          <a:blip r:embed="rId4">
            <a:alphaModFix amt="47000"/>
            <a:extLst>
              <a:ext uri="{28A0092B-C50C-407E-A947-70E740481C1C}">
                <a14:useLocalDpi xmlns:a14="http://schemas.microsoft.com/office/drawing/2010/main" val="0"/>
              </a:ext>
            </a:extLst>
          </a:blip>
          <a:srcRect/>
          <a:stretch>
            <a:fillRect/>
          </a:stretch>
        </p:blipFill>
        <p:spPr bwMode="auto">
          <a:xfrm>
            <a:off x="368408" y="3869162"/>
            <a:ext cx="7775467" cy="278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34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Pocket Money</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81848DA1-EE5C-BF55-ACB8-89D698509D55}"/>
              </a:ext>
            </a:extLst>
          </p:cNvPr>
          <p:cNvSpPr txBox="1"/>
          <p:nvPr/>
        </p:nvSpPr>
        <p:spPr>
          <a:xfrm>
            <a:off x="169006" y="4743337"/>
            <a:ext cx="2546202" cy="2585323"/>
          </a:xfrm>
          <a:prstGeom prst="rect">
            <a:avLst/>
          </a:prstGeom>
          <a:noFill/>
        </p:spPr>
        <p:txBody>
          <a:bodyPr wrap="square">
            <a:spAutoFit/>
          </a:bodyPr>
          <a:lstStyle/>
          <a:p>
            <a:r>
              <a:rPr lang="en-US" dirty="0"/>
              <a:t>Pocket Money You will receive your Pocket money each week. </a:t>
            </a:r>
          </a:p>
          <a:p>
            <a:endParaRPr lang="en-US" dirty="0"/>
          </a:p>
          <a:p>
            <a:r>
              <a:rPr lang="en-US" dirty="0"/>
              <a:t>5-8 years: £3.50 </a:t>
            </a:r>
          </a:p>
          <a:p>
            <a:r>
              <a:rPr lang="en-US" dirty="0"/>
              <a:t>9-12 years: £5.00 </a:t>
            </a:r>
          </a:p>
          <a:p>
            <a:endParaRPr lang="en-US" dirty="0"/>
          </a:p>
          <a:p>
            <a:endParaRPr lang="en-US" dirty="0"/>
          </a:p>
          <a:p>
            <a:endParaRPr lang="en-US" dirty="0"/>
          </a:p>
        </p:txBody>
      </p:sp>
      <p:sp>
        <p:nvSpPr>
          <p:cNvPr id="7" name="TextBox 6">
            <a:extLst>
              <a:ext uri="{FF2B5EF4-FFF2-40B4-BE49-F238E27FC236}">
                <a16:creationId xmlns:a16="http://schemas.microsoft.com/office/drawing/2014/main" id="{70C5348A-7E8A-EE2B-8D96-D66B6F9D4167}"/>
              </a:ext>
            </a:extLst>
          </p:cNvPr>
          <p:cNvSpPr txBox="1"/>
          <p:nvPr/>
        </p:nvSpPr>
        <p:spPr>
          <a:xfrm>
            <a:off x="4058816" y="1189014"/>
            <a:ext cx="6528319" cy="1200329"/>
          </a:xfrm>
          <a:prstGeom prst="rect">
            <a:avLst/>
          </a:prstGeom>
          <a:noFill/>
        </p:spPr>
        <p:txBody>
          <a:bodyPr wrap="square">
            <a:spAutoFit/>
          </a:bodyPr>
          <a:lstStyle/>
          <a:p>
            <a:r>
              <a:rPr lang="en-US" dirty="0"/>
              <a:t>Clothes Allowance and Toiletries Each week you will be entitled to a clothing allowance. The basic weekly allowance we provide is: </a:t>
            </a:r>
          </a:p>
          <a:p>
            <a:r>
              <a:rPr lang="en-US" dirty="0"/>
              <a:t>£17 per week for people under 12 years of age. </a:t>
            </a:r>
          </a:p>
          <a:p>
            <a:endParaRPr lang="en-US" dirty="0"/>
          </a:p>
        </p:txBody>
      </p:sp>
      <p:sp>
        <p:nvSpPr>
          <p:cNvPr id="16" name="TextBox 15">
            <a:extLst>
              <a:ext uri="{FF2B5EF4-FFF2-40B4-BE49-F238E27FC236}">
                <a16:creationId xmlns:a16="http://schemas.microsoft.com/office/drawing/2014/main" id="{2D47E93E-DF8C-CA55-AAB7-371498BFE2BA}"/>
              </a:ext>
            </a:extLst>
          </p:cNvPr>
          <p:cNvSpPr txBox="1"/>
          <p:nvPr/>
        </p:nvSpPr>
        <p:spPr>
          <a:xfrm>
            <a:off x="4058816" y="2092338"/>
            <a:ext cx="7955903" cy="2585323"/>
          </a:xfrm>
          <a:prstGeom prst="rect">
            <a:avLst/>
          </a:prstGeom>
          <a:noFill/>
        </p:spPr>
        <p:txBody>
          <a:bodyPr wrap="square">
            <a:spAutoFit/>
          </a:bodyPr>
          <a:lstStyle/>
          <a:p>
            <a:r>
              <a:rPr lang="en-US" dirty="0"/>
              <a:t>Each week you will also be entitled to a toiletries allowance. The basic weekly allowance we provide is £5 per week. </a:t>
            </a:r>
          </a:p>
          <a:p>
            <a:endParaRPr lang="en-US" dirty="0"/>
          </a:p>
          <a:p>
            <a:r>
              <a:rPr lang="en-US" dirty="0"/>
              <a:t>You will go shopping with a Carer who will look after the money and spend to buy what you need. It can be spent each week or saved up and spent as a larger amount. </a:t>
            </a:r>
          </a:p>
          <a:p>
            <a:endParaRPr lang="en-US" dirty="0"/>
          </a:p>
          <a:p>
            <a:r>
              <a:rPr lang="en-US" dirty="0"/>
              <a:t>The team will keep a total of how much of both these allowances you have available to spend. </a:t>
            </a:r>
          </a:p>
        </p:txBody>
      </p:sp>
      <p:sp>
        <p:nvSpPr>
          <p:cNvPr id="20" name="TextBox 19">
            <a:extLst>
              <a:ext uri="{FF2B5EF4-FFF2-40B4-BE49-F238E27FC236}">
                <a16:creationId xmlns:a16="http://schemas.microsoft.com/office/drawing/2014/main" id="{0EA95A28-2963-3F27-BEE2-C4F69873C9C3}"/>
              </a:ext>
            </a:extLst>
          </p:cNvPr>
          <p:cNvSpPr txBox="1"/>
          <p:nvPr/>
        </p:nvSpPr>
        <p:spPr>
          <a:xfrm>
            <a:off x="177281" y="1193808"/>
            <a:ext cx="2836507" cy="3139321"/>
          </a:xfrm>
          <a:prstGeom prst="rect">
            <a:avLst/>
          </a:prstGeom>
          <a:noFill/>
        </p:spPr>
        <p:txBody>
          <a:bodyPr wrap="square">
            <a:spAutoFit/>
          </a:bodyPr>
          <a:lstStyle/>
          <a:p>
            <a:r>
              <a:rPr lang="en-US" dirty="0"/>
              <a:t>You will receive your pocket weekly on a Saturday morning after you have made your bed or helped with a chore around the house with a Carer. </a:t>
            </a:r>
          </a:p>
          <a:p>
            <a:endParaRPr lang="en-US" dirty="0"/>
          </a:p>
          <a:p>
            <a:r>
              <a:rPr lang="en-US" dirty="0"/>
              <a:t>You will also spend your pocket money with a carer so they can help you spend your money appropriately. </a:t>
            </a:r>
          </a:p>
        </p:txBody>
      </p:sp>
      <p:pic>
        <p:nvPicPr>
          <p:cNvPr id="22" name="Picture 21">
            <a:extLst>
              <a:ext uri="{FF2B5EF4-FFF2-40B4-BE49-F238E27FC236}">
                <a16:creationId xmlns:a16="http://schemas.microsoft.com/office/drawing/2014/main" id="{AF83E28E-B6BF-933E-E4E7-D4573358FE45}"/>
              </a:ext>
            </a:extLst>
          </p:cNvPr>
          <p:cNvPicPr>
            <a:picLocks noChangeAspect="1"/>
          </p:cNvPicPr>
          <p:nvPr/>
        </p:nvPicPr>
        <p:blipFill>
          <a:blip r:embed="rId4">
            <a:alphaModFix amt="47000"/>
          </a:blip>
          <a:stretch>
            <a:fillRect/>
          </a:stretch>
        </p:blipFill>
        <p:spPr>
          <a:xfrm>
            <a:off x="-3049" y="0"/>
            <a:ext cx="12192001" cy="7384751"/>
          </a:xfrm>
          <a:prstGeom prst="rect">
            <a:avLst/>
          </a:prstGeom>
          <a:ln>
            <a:noFill/>
          </a:ln>
          <a:effectLst>
            <a:softEdge rad="112500"/>
          </a:effectLst>
        </p:spPr>
      </p:pic>
    </p:spTree>
    <p:extLst>
      <p:ext uri="{BB962C8B-B14F-4D97-AF65-F5344CB8AC3E}">
        <p14:creationId xmlns:p14="http://schemas.microsoft.com/office/powerpoint/2010/main" val="38884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Pocket Money</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A22072FD-C8D9-8C4E-C3D7-B994A7F4A1A2}"/>
              </a:ext>
            </a:extLst>
          </p:cNvPr>
          <p:cNvSpPr txBox="1"/>
          <p:nvPr/>
        </p:nvSpPr>
        <p:spPr>
          <a:xfrm>
            <a:off x="335903" y="1229450"/>
            <a:ext cx="10552922" cy="1200329"/>
          </a:xfrm>
          <a:prstGeom prst="rect">
            <a:avLst/>
          </a:prstGeom>
          <a:noFill/>
        </p:spPr>
        <p:txBody>
          <a:bodyPr wrap="square">
            <a:spAutoFit/>
          </a:bodyPr>
          <a:lstStyle/>
          <a:p>
            <a:pPr algn="just"/>
            <a:r>
              <a:rPr lang="en-US" dirty="0"/>
              <a:t>Christmas and Birthday Money We have a set amount of money that we make available to you to select a birthday present and to select a Christmas present. Rather than giving you cash as a present we prefer to buy a nice gift which you can choose if you wish. We feel this will create fonder memories for you if we don’t think the gift you want is appropriate, we may need to speak to your social worker for them to approve. </a:t>
            </a:r>
            <a:endParaRPr lang="en-GB" dirty="0"/>
          </a:p>
        </p:txBody>
      </p:sp>
      <p:pic>
        <p:nvPicPr>
          <p:cNvPr id="2" name="Picture 1">
            <a:extLst>
              <a:ext uri="{FF2B5EF4-FFF2-40B4-BE49-F238E27FC236}">
                <a16:creationId xmlns:a16="http://schemas.microsoft.com/office/drawing/2014/main" id="{F1BBF48D-29EC-8D4D-4E55-D459B0184348}"/>
              </a:ext>
            </a:extLst>
          </p:cNvPr>
          <p:cNvPicPr>
            <a:picLocks noChangeAspect="1"/>
          </p:cNvPicPr>
          <p:nvPr/>
        </p:nvPicPr>
        <p:blipFill>
          <a:blip r:embed="rId4"/>
          <a:stretch>
            <a:fillRect/>
          </a:stretch>
        </p:blipFill>
        <p:spPr>
          <a:xfrm>
            <a:off x="101884" y="4626759"/>
            <a:ext cx="3141851" cy="2176023"/>
          </a:xfrm>
          <a:prstGeom prst="rect">
            <a:avLst/>
          </a:prstGeom>
        </p:spPr>
      </p:pic>
      <p:pic>
        <p:nvPicPr>
          <p:cNvPr id="1026" name="Picture 2" descr="Custom Cake - 6 inches coffee money ...">
            <a:extLst>
              <a:ext uri="{FF2B5EF4-FFF2-40B4-BE49-F238E27FC236}">
                <a16:creationId xmlns:a16="http://schemas.microsoft.com/office/drawing/2014/main" id="{35A4F6DF-A710-6BC3-2064-A1F15F90E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452" y="4626755"/>
            <a:ext cx="1629917" cy="2176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9A97C65-21E2-443B-77E3-E3EB8A97E6B7}"/>
              </a:ext>
            </a:extLst>
          </p:cNvPr>
          <p:cNvPicPr>
            <a:picLocks noChangeAspect="1"/>
          </p:cNvPicPr>
          <p:nvPr/>
        </p:nvPicPr>
        <p:blipFill>
          <a:blip r:embed="rId6"/>
          <a:stretch>
            <a:fillRect/>
          </a:stretch>
        </p:blipFill>
        <p:spPr>
          <a:xfrm>
            <a:off x="3951351" y="4626755"/>
            <a:ext cx="2143125" cy="2176024"/>
          </a:xfrm>
          <a:prstGeom prst="rect">
            <a:avLst/>
          </a:prstGeom>
        </p:spPr>
      </p:pic>
      <p:pic>
        <p:nvPicPr>
          <p:cNvPr id="8" name="Picture 7">
            <a:extLst>
              <a:ext uri="{FF2B5EF4-FFF2-40B4-BE49-F238E27FC236}">
                <a16:creationId xmlns:a16="http://schemas.microsoft.com/office/drawing/2014/main" id="{D4F428D9-EDF4-6CE7-BCAC-FD9163991C58}"/>
              </a:ext>
            </a:extLst>
          </p:cNvPr>
          <p:cNvPicPr>
            <a:picLocks noChangeAspect="1"/>
          </p:cNvPicPr>
          <p:nvPr/>
        </p:nvPicPr>
        <p:blipFill>
          <a:blip r:embed="rId7"/>
          <a:stretch>
            <a:fillRect/>
          </a:stretch>
        </p:blipFill>
        <p:spPr>
          <a:xfrm>
            <a:off x="101884" y="2667936"/>
            <a:ext cx="2828925" cy="1619250"/>
          </a:xfrm>
          <a:prstGeom prst="rect">
            <a:avLst/>
          </a:prstGeom>
        </p:spPr>
      </p:pic>
      <p:pic>
        <p:nvPicPr>
          <p:cNvPr id="1028" name="Picture 4" descr="33 Christmas Money-saving Tips ...">
            <a:extLst>
              <a:ext uri="{FF2B5EF4-FFF2-40B4-BE49-F238E27FC236}">
                <a16:creationId xmlns:a16="http://schemas.microsoft.com/office/drawing/2014/main" id="{03C0675D-5C99-648B-3E41-9CD5A2446D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1494" y="2801628"/>
            <a:ext cx="2943225"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14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39955" y="160282"/>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kern="0" cap="small" dirty="0">
                <a:ln/>
                <a:solidFill>
                  <a:schemeClr val="accent4"/>
                </a:solidFill>
                <a:latin typeface="Arial" panose="020B0604020202020204" pitchFamily="34" charset="0"/>
                <a:ea typeface="Arial" panose="020B0604020202020204" pitchFamily="34" charset="0"/>
              </a:rPr>
              <a:t>Keyworkers </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E3D60C22-9CC8-4684-2B34-93AABFF2F1AE}"/>
              </a:ext>
            </a:extLst>
          </p:cNvPr>
          <p:cNvSpPr txBox="1"/>
          <p:nvPr/>
        </p:nvSpPr>
        <p:spPr>
          <a:xfrm>
            <a:off x="335902" y="1363624"/>
            <a:ext cx="10954133" cy="2862322"/>
          </a:xfrm>
          <a:prstGeom prst="rect">
            <a:avLst/>
          </a:prstGeom>
          <a:noFill/>
        </p:spPr>
        <p:txBody>
          <a:bodyPr wrap="square">
            <a:spAutoFit/>
          </a:bodyPr>
          <a:lstStyle/>
          <a:p>
            <a:pPr algn="just"/>
            <a:r>
              <a:rPr lang="en-US" dirty="0"/>
              <a:t>One of our Carers will be your Key Worker. A key worker is someone you can ‘go to’ if you need anything answered. They will help you understand your feelings and have a good idea of what your needs are. They will sometimes attend meetings for you and with you, and Steve will also do this. We have a lot of paperwork that needs to be kept up to date, and your keyworker along with Steve will make sure all your paperwork is kept up to date, so that we can all work together effectively to meet your needs. </a:t>
            </a:r>
          </a:p>
          <a:p>
            <a:endParaRPr lang="en-US" dirty="0"/>
          </a:p>
          <a:p>
            <a:pPr algn="just"/>
            <a:r>
              <a:rPr lang="en-US" dirty="0"/>
              <a:t>You will be told who your key worker is before moving in and the manager will arrange for you to meet them before moving in too. They will ensure you keep appointments, liaise with your school and any family members. They will ensure you have clothing, toiletries and they'll meet with you weekly to discuss how your life is at that moment and give you a chance to share any worries you may have. </a:t>
            </a:r>
            <a:endParaRPr lang="en-GB" dirty="0"/>
          </a:p>
        </p:txBody>
      </p:sp>
      <p:pic>
        <p:nvPicPr>
          <p:cNvPr id="6" name="Picture 5">
            <a:extLst>
              <a:ext uri="{FF2B5EF4-FFF2-40B4-BE49-F238E27FC236}">
                <a16:creationId xmlns:a16="http://schemas.microsoft.com/office/drawing/2014/main" id="{F12AFED9-DF07-84B5-1C00-DD54354B11A1}"/>
              </a:ext>
            </a:extLst>
          </p:cNvPr>
          <p:cNvPicPr>
            <a:picLocks noChangeAspect="1"/>
          </p:cNvPicPr>
          <p:nvPr/>
        </p:nvPicPr>
        <p:blipFill rotWithShape="1">
          <a:blip r:embed="rId4"/>
          <a:srcRect l="56653"/>
          <a:stretch/>
        </p:blipFill>
        <p:spPr>
          <a:xfrm>
            <a:off x="631328" y="4622848"/>
            <a:ext cx="1317074" cy="1809750"/>
          </a:xfrm>
          <a:prstGeom prst="rect">
            <a:avLst/>
          </a:prstGeom>
          <a:ln>
            <a:noFill/>
          </a:ln>
          <a:effectLst>
            <a:outerShdw blurRad="292100" dist="139700" dir="2700000" algn="tl" rotWithShape="0">
              <a:srgbClr val="333333">
                <a:alpha val="65000"/>
              </a:srgbClr>
            </a:outerShdw>
          </a:effectLst>
        </p:spPr>
      </p:pic>
      <p:pic>
        <p:nvPicPr>
          <p:cNvPr id="7" name="Picture 6" descr="A person taking a selfie&#10;&#10;Description automatically generated">
            <a:extLst>
              <a:ext uri="{FF2B5EF4-FFF2-40B4-BE49-F238E27FC236}">
                <a16:creationId xmlns:a16="http://schemas.microsoft.com/office/drawing/2014/main" id="{543D4294-FFBD-EE48-235F-1ECBA1FF8756}"/>
              </a:ext>
            </a:extLst>
          </p:cNvPr>
          <p:cNvPicPr>
            <a:picLocks noChangeAspect="1"/>
          </p:cNvPicPr>
          <p:nvPr/>
        </p:nvPicPr>
        <p:blipFill>
          <a:blip r:embed="rId5"/>
          <a:stretch>
            <a:fillRect/>
          </a:stretch>
        </p:blipFill>
        <p:spPr>
          <a:xfrm>
            <a:off x="3139955" y="4671967"/>
            <a:ext cx="1391569" cy="1835206"/>
          </a:xfrm>
          <a:prstGeom prst="rect">
            <a:avLst/>
          </a:prstGeom>
          <a:ln>
            <a:noFill/>
          </a:ln>
          <a:effectLst>
            <a:outerShdw blurRad="292100" dist="139700" dir="2700000" algn="tl" rotWithShape="0">
              <a:srgbClr val="333333">
                <a:alpha val="65000"/>
              </a:srgbClr>
            </a:outerShdw>
          </a:effectLst>
        </p:spPr>
      </p:pic>
      <p:pic>
        <p:nvPicPr>
          <p:cNvPr id="8" name="Picture 7" descr="A person smiling at the camera&#10;&#10;Description automatically generated">
            <a:extLst>
              <a:ext uri="{FF2B5EF4-FFF2-40B4-BE49-F238E27FC236}">
                <a16:creationId xmlns:a16="http://schemas.microsoft.com/office/drawing/2014/main" id="{748E8FD9-B23A-7FC2-AE49-8C6731467C53}"/>
              </a:ext>
            </a:extLst>
          </p:cNvPr>
          <p:cNvPicPr>
            <a:picLocks noChangeAspect="1"/>
          </p:cNvPicPr>
          <p:nvPr/>
        </p:nvPicPr>
        <p:blipFill rotWithShape="1">
          <a:blip r:embed="rId6"/>
          <a:srcRect t="13195" b="12917"/>
          <a:stretch/>
        </p:blipFill>
        <p:spPr>
          <a:xfrm>
            <a:off x="5921592" y="4675743"/>
            <a:ext cx="1142342" cy="182731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2D590388-16B4-D5B3-D2BD-BABEB7DE21B8}"/>
              </a:ext>
            </a:extLst>
          </p:cNvPr>
          <p:cNvSpPr txBox="1"/>
          <p:nvPr/>
        </p:nvSpPr>
        <p:spPr>
          <a:xfrm>
            <a:off x="903385" y="6449641"/>
            <a:ext cx="772960" cy="369332"/>
          </a:xfrm>
          <a:prstGeom prst="rect">
            <a:avLst/>
          </a:prstGeom>
          <a:noFill/>
        </p:spPr>
        <p:txBody>
          <a:bodyPr wrap="square">
            <a:spAutoFit/>
          </a:bodyPr>
          <a:lstStyle/>
          <a:p>
            <a:r>
              <a:rPr lang="en-GB" dirty="0"/>
              <a:t>Jackie</a:t>
            </a:r>
          </a:p>
        </p:txBody>
      </p:sp>
      <p:sp>
        <p:nvSpPr>
          <p:cNvPr id="10" name="TextBox 9">
            <a:extLst>
              <a:ext uri="{FF2B5EF4-FFF2-40B4-BE49-F238E27FC236}">
                <a16:creationId xmlns:a16="http://schemas.microsoft.com/office/drawing/2014/main" id="{40DFE2D2-BA92-CFC4-A2D9-2969A26730C0}"/>
              </a:ext>
            </a:extLst>
          </p:cNvPr>
          <p:cNvSpPr txBox="1"/>
          <p:nvPr/>
        </p:nvSpPr>
        <p:spPr>
          <a:xfrm>
            <a:off x="3436993" y="6443620"/>
            <a:ext cx="772960" cy="369332"/>
          </a:xfrm>
          <a:prstGeom prst="rect">
            <a:avLst/>
          </a:prstGeom>
          <a:noFill/>
        </p:spPr>
        <p:txBody>
          <a:bodyPr wrap="square">
            <a:spAutoFit/>
          </a:bodyPr>
          <a:lstStyle/>
          <a:p>
            <a:r>
              <a:rPr lang="en-US" dirty="0"/>
              <a:t>K</a:t>
            </a:r>
            <a:r>
              <a:rPr lang="en-GB" dirty="0"/>
              <a:t>erry</a:t>
            </a:r>
          </a:p>
        </p:txBody>
      </p:sp>
      <p:sp>
        <p:nvSpPr>
          <p:cNvPr id="11" name="TextBox 10">
            <a:extLst>
              <a:ext uri="{FF2B5EF4-FFF2-40B4-BE49-F238E27FC236}">
                <a16:creationId xmlns:a16="http://schemas.microsoft.com/office/drawing/2014/main" id="{CAD7F133-0E87-44E3-610C-9677C30A3910}"/>
              </a:ext>
            </a:extLst>
          </p:cNvPr>
          <p:cNvSpPr txBox="1"/>
          <p:nvPr/>
        </p:nvSpPr>
        <p:spPr>
          <a:xfrm>
            <a:off x="6119174" y="6498705"/>
            <a:ext cx="984823" cy="369332"/>
          </a:xfrm>
          <a:prstGeom prst="rect">
            <a:avLst/>
          </a:prstGeom>
          <a:noFill/>
        </p:spPr>
        <p:txBody>
          <a:bodyPr wrap="square">
            <a:spAutoFit/>
          </a:bodyPr>
          <a:lstStyle/>
          <a:p>
            <a:r>
              <a:rPr lang="en-US" dirty="0"/>
              <a:t>T</a:t>
            </a:r>
            <a:r>
              <a:rPr lang="en-GB" dirty="0"/>
              <a:t>aquan</a:t>
            </a:r>
          </a:p>
        </p:txBody>
      </p:sp>
    </p:spTree>
    <p:extLst>
      <p:ext uri="{BB962C8B-B14F-4D97-AF65-F5344CB8AC3E}">
        <p14:creationId xmlns:p14="http://schemas.microsoft.com/office/powerpoint/2010/main" val="2263093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kern="0" cap="small" dirty="0">
                <a:ln/>
                <a:solidFill>
                  <a:schemeClr val="accent4"/>
                </a:solidFill>
                <a:latin typeface="Arial" panose="020B0604020202020204" pitchFamily="34" charset="0"/>
                <a:ea typeface="Arial" panose="020B0604020202020204" pitchFamily="34" charset="0"/>
              </a:rPr>
              <a:t>Education</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67D06FF8-5A9C-A91B-0EAC-8F87B15B4EF5}"/>
              </a:ext>
            </a:extLst>
          </p:cNvPr>
          <p:cNvSpPr txBox="1"/>
          <p:nvPr/>
        </p:nvSpPr>
        <p:spPr>
          <a:xfrm>
            <a:off x="217745" y="1269815"/>
            <a:ext cx="11753461" cy="1200329"/>
          </a:xfrm>
          <a:prstGeom prst="rect">
            <a:avLst/>
          </a:prstGeom>
          <a:noFill/>
        </p:spPr>
        <p:txBody>
          <a:bodyPr wrap="square">
            <a:spAutoFit/>
          </a:bodyPr>
          <a:lstStyle/>
          <a:p>
            <a:r>
              <a:rPr lang="en-US" dirty="0"/>
              <a:t>We expect all the children living at the home to attend school or do whatever educational activities have been set up for you each day. We will support you in any way we can, and we will be there to help you. If you find attending education difficult, we will encourage you to attend as well as finding out the reasons why it is difficult for you. </a:t>
            </a:r>
          </a:p>
          <a:p>
            <a:endParaRPr lang="en-US" dirty="0"/>
          </a:p>
        </p:txBody>
      </p:sp>
      <p:sp>
        <p:nvSpPr>
          <p:cNvPr id="7" name="TextBox 6">
            <a:extLst>
              <a:ext uri="{FF2B5EF4-FFF2-40B4-BE49-F238E27FC236}">
                <a16:creationId xmlns:a16="http://schemas.microsoft.com/office/drawing/2014/main" id="{970225D3-98A1-E729-8BB4-6A625DB931DC}"/>
              </a:ext>
            </a:extLst>
          </p:cNvPr>
          <p:cNvSpPr txBox="1"/>
          <p:nvPr/>
        </p:nvSpPr>
        <p:spPr>
          <a:xfrm>
            <a:off x="99594" y="3666608"/>
            <a:ext cx="11915125" cy="923330"/>
          </a:xfrm>
          <a:prstGeom prst="rect">
            <a:avLst/>
          </a:prstGeom>
          <a:noFill/>
        </p:spPr>
        <p:txBody>
          <a:bodyPr wrap="square">
            <a:spAutoFit/>
          </a:bodyPr>
          <a:lstStyle/>
          <a:p>
            <a:r>
              <a:rPr lang="en-US" dirty="0"/>
              <a:t>If you refuse education, there may be consequences put in place, but we will also find out why you don’t want to attend. It may mean that you miss an activity in the evening, but We will always explain what will happen before decisions are made. This will give you the chance to change your decision and make good choices. </a:t>
            </a:r>
            <a:endParaRPr lang="en-GB" dirty="0"/>
          </a:p>
        </p:txBody>
      </p:sp>
      <p:pic>
        <p:nvPicPr>
          <p:cNvPr id="2050" name="Picture 2" descr="Difference Between Learning and ...">
            <a:extLst>
              <a:ext uri="{FF2B5EF4-FFF2-40B4-BE49-F238E27FC236}">
                <a16:creationId xmlns:a16="http://schemas.microsoft.com/office/drawing/2014/main" id="{3DB2DF45-4B64-8D64-AB27-21E1CE973322}"/>
              </a:ext>
            </a:extLst>
          </p:cNvPr>
          <p:cNvPicPr>
            <a:picLocks noChangeAspect="1" noChangeArrowheads="1"/>
          </p:cNvPicPr>
          <p:nvPr/>
        </p:nvPicPr>
        <p:blipFill>
          <a:blip r:embed="rId4">
            <a:alphaModFix amt="51000"/>
            <a:extLst>
              <a:ext uri="{28A0092B-C50C-407E-A947-70E740481C1C}">
                <a14:useLocalDpi xmlns:a14="http://schemas.microsoft.com/office/drawing/2010/main" val="0"/>
              </a:ext>
            </a:extLst>
          </a:blip>
          <a:srcRect/>
          <a:stretch>
            <a:fillRect/>
          </a:stretch>
        </p:blipFill>
        <p:spPr bwMode="auto">
          <a:xfrm>
            <a:off x="4321240" y="2216152"/>
            <a:ext cx="29337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ducation create the power of unanimity ...">
            <a:extLst>
              <a:ext uri="{FF2B5EF4-FFF2-40B4-BE49-F238E27FC236}">
                <a16:creationId xmlns:a16="http://schemas.microsoft.com/office/drawing/2014/main" id="{4177D4FB-1420-C243-922F-671F173D98CD}"/>
              </a:ext>
            </a:extLst>
          </p:cNvPr>
          <p:cNvPicPr>
            <a:picLocks noChangeAspect="1" noChangeArrowheads="1"/>
          </p:cNvPicPr>
          <p:nvPr/>
        </p:nvPicPr>
        <p:blipFill>
          <a:blip r:embed="rId5">
            <a:alphaModFix amt="51000"/>
            <a:extLst>
              <a:ext uri="{28A0092B-C50C-407E-A947-70E740481C1C}">
                <a14:useLocalDpi xmlns:a14="http://schemas.microsoft.com/office/drawing/2010/main" val="0"/>
              </a:ext>
            </a:extLst>
          </a:blip>
          <a:srcRect/>
          <a:stretch>
            <a:fillRect/>
          </a:stretch>
        </p:blipFill>
        <p:spPr bwMode="auto">
          <a:xfrm>
            <a:off x="546554" y="2216152"/>
            <a:ext cx="236298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0D9A2DE-0E86-0126-6ECE-FD30C8CBE167}"/>
              </a:ext>
            </a:extLst>
          </p:cNvPr>
          <p:cNvPicPr>
            <a:picLocks noChangeAspect="1"/>
          </p:cNvPicPr>
          <p:nvPr/>
        </p:nvPicPr>
        <p:blipFill>
          <a:blip r:embed="rId6">
            <a:alphaModFix amt="37000"/>
          </a:blip>
          <a:stretch>
            <a:fillRect/>
          </a:stretch>
        </p:blipFill>
        <p:spPr>
          <a:xfrm>
            <a:off x="9394680" y="1978608"/>
            <a:ext cx="1644795" cy="1644795"/>
          </a:xfrm>
          <a:prstGeom prst="rect">
            <a:avLst/>
          </a:prstGeom>
        </p:spPr>
      </p:pic>
      <p:pic>
        <p:nvPicPr>
          <p:cNvPr id="2054" name="Picture 6" descr="3 Tell-Tale Signs There's a ...">
            <a:extLst>
              <a:ext uri="{FF2B5EF4-FFF2-40B4-BE49-F238E27FC236}">
                <a16:creationId xmlns:a16="http://schemas.microsoft.com/office/drawing/2014/main" id="{E3FF1C1D-A11B-7C66-7EB2-432B58F32D9D}"/>
              </a:ext>
            </a:extLst>
          </p:cNvPr>
          <p:cNvPicPr>
            <a:picLocks noChangeAspect="1" noChangeArrowheads="1"/>
          </p:cNvPicPr>
          <p:nvPr/>
        </p:nvPicPr>
        <p:blipFill>
          <a:blip r:embed="rId7">
            <a:alphaModFix amt="66000"/>
            <a:extLst>
              <a:ext uri="{28A0092B-C50C-407E-A947-70E740481C1C}">
                <a14:useLocalDpi xmlns:a14="http://schemas.microsoft.com/office/drawing/2010/main" val="0"/>
              </a:ext>
            </a:extLst>
          </a:blip>
          <a:srcRect/>
          <a:stretch>
            <a:fillRect/>
          </a:stretch>
        </p:blipFill>
        <p:spPr bwMode="auto">
          <a:xfrm>
            <a:off x="442171" y="4723238"/>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Resolve Communication Problems ...">
            <a:extLst>
              <a:ext uri="{FF2B5EF4-FFF2-40B4-BE49-F238E27FC236}">
                <a16:creationId xmlns:a16="http://schemas.microsoft.com/office/drawing/2014/main" id="{E42691BF-6579-9A82-CA88-9750404631CD}"/>
              </a:ext>
            </a:extLst>
          </p:cNvPr>
          <p:cNvPicPr>
            <a:picLocks noChangeAspect="1" noChangeArrowheads="1"/>
          </p:cNvPicPr>
          <p:nvPr/>
        </p:nvPicPr>
        <p:blipFill>
          <a:blip r:embed="rId8">
            <a:alphaModFix amt="59000"/>
            <a:extLst>
              <a:ext uri="{28A0092B-C50C-407E-A947-70E740481C1C}">
                <a14:useLocalDpi xmlns:a14="http://schemas.microsoft.com/office/drawing/2010/main" val="0"/>
              </a:ext>
            </a:extLst>
          </a:blip>
          <a:srcRect/>
          <a:stretch>
            <a:fillRect/>
          </a:stretch>
        </p:blipFill>
        <p:spPr bwMode="auto">
          <a:xfrm>
            <a:off x="4773498" y="475348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1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6774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9022702" y="255959"/>
            <a:ext cx="2992017"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Living at Felix house you can expect too:</a:t>
            </a:r>
            <a:endParaRPr lang="en-GB" sz="3200" b="1" kern="0" cap="small" dirty="0">
              <a:ln/>
              <a:solidFill>
                <a:schemeClr val="accent4"/>
              </a:solidFill>
              <a:latin typeface="Arial" panose="020B0604020202020204" pitchFamily="34" charset="0"/>
              <a:ea typeface="Arial" panose="020B0604020202020204" pitchFamily="34" charset="0"/>
            </a:endParaRPr>
          </a:p>
        </p:txBody>
      </p:sp>
      <p:graphicFrame>
        <p:nvGraphicFramePr>
          <p:cNvPr id="25" name="TextBox 3">
            <a:extLst>
              <a:ext uri="{FF2B5EF4-FFF2-40B4-BE49-F238E27FC236}">
                <a16:creationId xmlns:a16="http://schemas.microsoft.com/office/drawing/2014/main" id="{F6BFCF05-3F26-460E-C8D7-61A21AFAC309}"/>
              </a:ext>
            </a:extLst>
          </p:cNvPr>
          <p:cNvGraphicFramePr/>
          <p:nvPr>
            <p:extLst>
              <p:ext uri="{D42A27DB-BD31-4B8C-83A1-F6EECF244321}">
                <p14:modId xmlns:p14="http://schemas.microsoft.com/office/powerpoint/2010/main" val="4051616793"/>
              </p:ext>
            </p:extLst>
          </p:nvPr>
        </p:nvGraphicFramePr>
        <p:xfrm>
          <a:off x="101885" y="1362088"/>
          <a:ext cx="11747992" cy="4245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977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7263507" y="4572558"/>
            <a:ext cx="2286000" cy="727578"/>
          </a:xfrm>
        </p:spPr>
        <p:txBody>
          <a:bodyPr vert="horz" lIns="91440" tIns="45720" rIns="91440" bIns="45720" rtlCol="0" anchor="ctr">
            <a:normAutofit/>
          </a:bodyPr>
          <a:lstStyle/>
          <a:p>
            <a:pPr>
              <a:lnSpc>
                <a:spcPct val="100000"/>
              </a:lnSpc>
              <a:spcBef>
                <a:spcPts val="0"/>
              </a:spcBef>
            </a:pPr>
            <a:r>
              <a:rPr lang="en-US" sz="1800" b="1" dirty="0">
                <a:solidFill>
                  <a:srgbClr val="FFFFFF"/>
                </a:solidFill>
              </a:rPr>
              <a:t>BE SAFE   BE KIND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2518700" y="205128"/>
            <a:ext cx="6091900"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GB" sz="3200" b="1" u="sng" kern="0" cap="small" dirty="0">
                <a:ln/>
                <a:solidFill>
                  <a:schemeClr val="accent4"/>
                </a:solidFill>
                <a:latin typeface="Arial" panose="020B0604020202020204" pitchFamily="34" charset="0"/>
                <a:ea typeface="Arial" panose="020B0604020202020204" pitchFamily="34" charset="0"/>
              </a:rPr>
              <a:t>Your Say / Your voice is important</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EE446773-73AF-9DD0-2298-6965B94204A3}"/>
              </a:ext>
            </a:extLst>
          </p:cNvPr>
          <p:cNvSpPr txBox="1"/>
          <p:nvPr/>
        </p:nvSpPr>
        <p:spPr>
          <a:xfrm>
            <a:off x="232368" y="1115715"/>
            <a:ext cx="11850629" cy="3139321"/>
          </a:xfrm>
          <a:prstGeom prst="rect">
            <a:avLst/>
          </a:prstGeom>
          <a:noFill/>
        </p:spPr>
        <p:txBody>
          <a:bodyPr wrap="square">
            <a:spAutoFit/>
          </a:bodyPr>
          <a:lstStyle/>
          <a:p>
            <a:pPr algn="just"/>
            <a:r>
              <a:rPr lang="en-US" dirty="0"/>
              <a:t>This is your home. Felix House is a place where we want you to feel safe, happy, loved and understood . We want you to be able to talk to your Carers about any concern or problem you have and how you feel. Felix House is also a place that we want you to have an interest in and have a say in what happens in the Home. That can be about changes to your bedroom or around the home, menus for dinner, how you are feeling about your care, days out, holidays, about things we expect of you and of things that you expect of us. </a:t>
            </a:r>
          </a:p>
          <a:p>
            <a:pPr algn="just"/>
            <a:endParaRPr lang="en-US" dirty="0"/>
          </a:p>
          <a:p>
            <a:pPr algn="just"/>
            <a:r>
              <a:rPr lang="en-US" dirty="0"/>
              <a:t>You can share your views with your carers and the manager at any time during the day – whilst sitting down to eat or just in passing. There are also set times where you can have your say – and those are during keywork sessions and during House Meetings, or even just asking the carer if you could privately speak to them. We will also ask you what your views are of the home, in a questionnaire we issue to all young people every three - six months. We want your views as they are important! We want to build with you and work with you to help you feel settled and relaxed in your home setting.</a:t>
            </a:r>
            <a:endParaRPr lang="en-GB" dirty="0"/>
          </a:p>
        </p:txBody>
      </p:sp>
      <p:pic>
        <p:nvPicPr>
          <p:cNvPr id="9" name="Picture 2" descr="Bryon, Nathan, Adeola, Dapo: Amazon.co ...">
            <a:extLst>
              <a:ext uri="{FF2B5EF4-FFF2-40B4-BE49-F238E27FC236}">
                <a16:creationId xmlns:a16="http://schemas.microsoft.com/office/drawing/2014/main" id="{5CA99B26-6E7B-0137-E9A0-58E2E91518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629"/>
          <a:stretch/>
        </p:blipFill>
        <p:spPr bwMode="auto">
          <a:xfrm>
            <a:off x="3057230" y="4578305"/>
            <a:ext cx="1924050" cy="22860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peak Up | NEA">
            <a:extLst>
              <a:ext uri="{FF2B5EF4-FFF2-40B4-BE49-F238E27FC236}">
                <a16:creationId xmlns:a16="http://schemas.microsoft.com/office/drawing/2014/main" id="{BC66D9DC-6769-0830-F2D8-A8D6684D99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351"/>
          <a:stretch/>
        </p:blipFill>
        <p:spPr bwMode="auto">
          <a:xfrm>
            <a:off x="4981280" y="4571997"/>
            <a:ext cx="2133600" cy="2292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t's time to speak up: Why adland needs ...">
            <a:extLst>
              <a:ext uri="{FF2B5EF4-FFF2-40B4-BE49-F238E27FC236}">
                <a16:creationId xmlns:a16="http://schemas.microsoft.com/office/drawing/2014/main" id="{0A006710-2DCA-5644-2C2F-60B32DEB8CA8}"/>
              </a:ext>
            </a:extLst>
          </p:cNvPr>
          <p:cNvPicPr>
            <a:picLocks noChangeAspect="1" noChangeArrowheads="1"/>
          </p:cNvPicPr>
          <p:nvPr/>
        </p:nvPicPr>
        <p:blipFill>
          <a:blip r:embed="rId6">
            <a:alphaModFix amt="15000"/>
            <a:extLst>
              <a:ext uri="{28A0092B-C50C-407E-A947-70E740481C1C}">
                <a14:useLocalDpi xmlns:a14="http://schemas.microsoft.com/office/drawing/2010/main" val="0"/>
              </a:ext>
            </a:extLst>
          </a:blip>
          <a:srcRect/>
          <a:stretch>
            <a:fillRect/>
          </a:stretch>
        </p:blipFill>
        <p:spPr bwMode="auto">
          <a:xfrm>
            <a:off x="9569577" y="4571997"/>
            <a:ext cx="2619375" cy="22855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Your voice matters.">
            <a:extLst>
              <a:ext uri="{FF2B5EF4-FFF2-40B4-BE49-F238E27FC236}">
                <a16:creationId xmlns:a16="http://schemas.microsoft.com/office/drawing/2014/main" id="{ABE9FE3F-37A9-63A6-DEEB-C63D53B1C0CD}"/>
              </a:ext>
            </a:extLst>
          </p:cNvPr>
          <p:cNvPicPr>
            <a:picLocks noChangeAspect="1" noChangeArrowheads="1"/>
          </p:cNvPicPr>
          <p:nvPr/>
        </p:nvPicPr>
        <p:blipFill rotWithShape="1">
          <a:blip r:embed="rId7">
            <a:alphaModFix amt="51000"/>
            <a:extLst>
              <a:ext uri="{28A0092B-C50C-407E-A947-70E740481C1C}">
                <a14:useLocalDpi xmlns:a14="http://schemas.microsoft.com/office/drawing/2010/main" val="0"/>
              </a:ext>
            </a:extLst>
          </a:blip>
          <a:srcRect l="1004" t="2796" r="-1004" b="15420"/>
          <a:stretch/>
        </p:blipFill>
        <p:spPr bwMode="auto">
          <a:xfrm>
            <a:off x="0" y="4571998"/>
            <a:ext cx="3098515" cy="228600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00191AA-7183-9AA0-8BA8-005DB6E556CC}"/>
              </a:ext>
            </a:extLst>
          </p:cNvPr>
          <p:cNvSpPr txBox="1"/>
          <p:nvPr/>
        </p:nvSpPr>
        <p:spPr>
          <a:xfrm>
            <a:off x="7881927" y="6315832"/>
            <a:ext cx="1331119" cy="369332"/>
          </a:xfrm>
          <a:prstGeom prst="rect">
            <a:avLst/>
          </a:prstGeom>
          <a:noFill/>
        </p:spPr>
        <p:txBody>
          <a:bodyPr wrap="square">
            <a:spAutoFit/>
          </a:bodyPr>
          <a:lstStyle/>
          <a:p>
            <a:r>
              <a:rPr lang="en-US" sz="1800" b="1" dirty="0">
                <a:solidFill>
                  <a:srgbClr val="FFFFFF"/>
                </a:solidFill>
              </a:rPr>
              <a:t>BE HAPPY </a:t>
            </a:r>
            <a:endParaRPr lang="en-GB" dirty="0"/>
          </a:p>
        </p:txBody>
      </p:sp>
    </p:spTree>
    <p:extLst>
      <p:ext uri="{BB962C8B-B14F-4D97-AF65-F5344CB8AC3E}">
        <p14:creationId xmlns:p14="http://schemas.microsoft.com/office/powerpoint/2010/main" val="247622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Complaints – We want to know</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18" name="TextBox 17">
            <a:extLst>
              <a:ext uri="{FF2B5EF4-FFF2-40B4-BE49-F238E27FC236}">
                <a16:creationId xmlns:a16="http://schemas.microsoft.com/office/drawing/2014/main" id="{08C58C26-9714-54CC-16A5-304D8772BF14}"/>
              </a:ext>
            </a:extLst>
          </p:cNvPr>
          <p:cNvSpPr txBox="1"/>
          <p:nvPr/>
        </p:nvSpPr>
        <p:spPr>
          <a:xfrm>
            <a:off x="6783370" y="1205821"/>
            <a:ext cx="3984172" cy="4524315"/>
          </a:xfrm>
          <a:prstGeom prst="rect">
            <a:avLst/>
          </a:prstGeom>
          <a:noFill/>
        </p:spPr>
        <p:txBody>
          <a:bodyPr wrap="square">
            <a:spAutoFit/>
          </a:bodyPr>
          <a:lstStyle/>
          <a:p>
            <a:r>
              <a:rPr lang="en-US" dirty="0"/>
              <a:t>• Your social workers – their number can be provided for you </a:t>
            </a:r>
          </a:p>
          <a:p>
            <a:endParaRPr lang="en-US" dirty="0"/>
          </a:p>
          <a:p>
            <a:r>
              <a:rPr lang="en-US" dirty="0"/>
              <a:t>• Ofsted, Building C, Cumberland Place, Nottingham, NG1 6HJ Tel: 0115 944 9084 </a:t>
            </a:r>
          </a:p>
          <a:p>
            <a:endParaRPr lang="en-US" dirty="0"/>
          </a:p>
          <a:p>
            <a:r>
              <a:rPr lang="en-US" dirty="0"/>
              <a:t>• Childline - 0800 1111 • NSPCC - 0800 800 500 </a:t>
            </a:r>
          </a:p>
          <a:p>
            <a:endParaRPr lang="en-US" dirty="0"/>
          </a:p>
          <a:p>
            <a:r>
              <a:rPr lang="en-US" dirty="0"/>
              <a:t>• Help at hand service - 0800 528 0731 from 9am to 5pm, Monday to Friday (secure voicemails can be left outside these hours).</a:t>
            </a:r>
          </a:p>
          <a:p>
            <a:endParaRPr lang="en-US" dirty="0"/>
          </a:p>
          <a:p>
            <a:endParaRPr lang="en-US" dirty="0"/>
          </a:p>
        </p:txBody>
      </p:sp>
      <p:graphicFrame>
        <p:nvGraphicFramePr>
          <p:cNvPr id="25" name="TextBox 10">
            <a:extLst>
              <a:ext uri="{FF2B5EF4-FFF2-40B4-BE49-F238E27FC236}">
                <a16:creationId xmlns:a16="http://schemas.microsoft.com/office/drawing/2014/main" id="{CF04BFA1-0EAE-E478-DB6E-804EC09EF27B}"/>
              </a:ext>
            </a:extLst>
          </p:cNvPr>
          <p:cNvGraphicFramePr/>
          <p:nvPr>
            <p:extLst>
              <p:ext uri="{D42A27DB-BD31-4B8C-83A1-F6EECF244321}">
                <p14:modId xmlns:p14="http://schemas.microsoft.com/office/powerpoint/2010/main" val="3124214810"/>
              </p:ext>
            </p:extLst>
          </p:nvPr>
        </p:nvGraphicFramePr>
        <p:xfrm>
          <a:off x="130754" y="806634"/>
          <a:ext cx="6609181" cy="5509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a:extLst>
              <a:ext uri="{FF2B5EF4-FFF2-40B4-BE49-F238E27FC236}">
                <a16:creationId xmlns:a16="http://schemas.microsoft.com/office/drawing/2014/main" id="{201AE0C9-1BA3-58F3-09E6-0501568EF8E5}"/>
              </a:ext>
            </a:extLst>
          </p:cNvPr>
          <p:cNvSpPr txBox="1"/>
          <p:nvPr/>
        </p:nvSpPr>
        <p:spPr>
          <a:xfrm>
            <a:off x="135054" y="5854712"/>
            <a:ext cx="4526237" cy="923330"/>
          </a:xfrm>
          <a:prstGeom prst="rect">
            <a:avLst/>
          </a:prstGeom>
          <a:noFill/>
        </p:spPr>
        <p:txBody>
          <a:bodyPr wrap="square">
            <a:spAutoFit/>
          </a:bodyPr>
          <a:lstStyle/>
          <a:p>
            <a:r>
              <a:rPr lang="en-US" dirty="0"/>
              <a:t> Emailing options</a:t>
            </a:r>
          </a:p>
          <a:p>
            <a:pPr marL="285750" indent="-285750">
              <a:buFontTx/>
              <a:buChar char="-"/>
            </a:pPr>
            <a:r>
              <a:rPr lang="en-US" dirty="0"/>
              <a:t>help.team@childrenscommissioner.gov.uk </a:t>
            </a:r>
          </a:p>
          <a:p>
            <a:pPr marL="285750" indent="-285750">
              <a:buFontTx/>
              <a:buChar char="-"/>
            </a:pPr>
            <a:r>
              <a:rPr lang="en-US" dirty="0"/>
              <a:t>Visit Online: Childrenscommissioner.gov.uk</a:t>
            </a:r>
            <a:endParaRPr lang="en-GB" dirty="0"/>
          </a:p>
        </p:txBody>
      </p:sp>
    </p:spTree>
    <p:extLst>
      <p:ext uri="{BB962C8B-B14F-4D97-AF65-F5344CB8AC3E}">
        <p14:creationId xmlns:p14="http://schemas.microsoft.com/office/powerpoint/2010/main" val="114702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085291" y="209882"/>
            <a:ext cx="5054146"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Rewards for positive behavior </a:t>
            </a:r>
            <a:endParaRPr lang="en-GB" sz="3200" b="1" kern="0" cap="small" dirty="0">
              <a:ln/>
              <a:solidFill>
                <a:schemeClr val="accent4"/>
              </a:solidFill>
              <a:latin typeface="Arial" panose="020B0604020202020204" pitchFamily="34" charset="0"/>
              <a:ea typeface="Arial" panose="020B0604020202020204" pitchFamily="34" charset="0"/>
            </a:endParaRPr>
          </a:p>
        </p:txBody>
      </p:sp>
      <p:pic>
        <p:nvPicPr>
          <p:cNvPr id="3074" name="Picture 2" descr="Certificates &amp; Rewards Pack - MindingKids">
            <a:extLst>
              <a:ext uri="{FF2B5EF4-FFF2-40B4-BE49-F238E27FC236}">
                <a16:creationId xmlns:a16="http://schemas.microsoft.com/office/drawing/2014/main" id="{C7BCFEFB-83C2-9DA1-190E-7BB89A68909F}"/>
              </a:ext>
            </a:extLst>
          </p:cNvPr>
          <p:cNvPicPr>
            <a:picLocks noChangeAspect="1" noChangeArrowheads="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101885" y="3983967"/>
            <a:ext cx="3243821" cy="2296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2 Printable Reward Charts for Kids ...">
            <a:extLst>
              <a:ext uri="{FF2B5EF4-FFF2-40B4-BE49-F238E27FC236}">
                <a16:creationId xmlns:a16="http://schemas.microsoft.com/office/drawing/2014/main" id="{3DCFC5E1-26F3-25A1-3CD5-0952A67FB3EE}"/>
              </a:ext>
            </a:extLst>
          </p:cNvPr>
          <p:cNvPicPr>
            <a:picLocks noChangeAspect="1" noChangeArrowheads="1"/>
          </p:cNvPicPr>
          <p:nvPr/>
        </p:nvPicPr>
        <p:blipFill>
          <a:blip r:embed="rId5">
            <a:alphaModFix amt="82000"/>
            <a:extLst>
              <a:ext uri="{28A0092B-C50C-407E-A947-70E740481C1C}">
                <a14:useLocalDpi xmlns:a14="http://schemas.microsoft.com/office/drawing/2010/main" val="0"/>
              </a:ext>
            </a:extLst>
          </a:blip>
          <a:srcRect/>
          <a:stretch>
            <a:fillRect/>
          </a:stretch>
        </p:blipFill>
        <p:spPr bwMode="auto">
          <a:xfrm>
            <a:off x="3858854" y="3961315"/>
            <a:ext cx="1876425" cy="23188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intable Good Behavior Chart Outer Space - Etsy UK">
            <a:extLst>
              <a:ext uri="{FF2B5EF4-FFF2-40B4-BE49-F238E27FC236}">
                <a16:creationId xmlns:a16="http://schemas.microsoft.com/office/drawing/2014/main" id="{DA0A76E2-B1D5-A89B-16D8-2E0AE301F872}"/>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6248427" y="3984376"/>
            <a:ext cx="2433866" cy="2295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2" name="TextBox 10">
            <a:extLst>
              <a:ext uri="{FF2B5EF4-FFF2-40B4-BE49-F238E27FC236}">
                <a16:creationId xmlns:a16="http://schemas.microsoft.com/office/drawing/2014/main" id="{39F70009-7B30-E5FB-3D83-27D00B98440C}"/>
              </a:ext>
            </a:extLst>
          </p:cNvPr>
          <p:cNvGraphicFramePr/>
          <p:nvPr/>
        </p:nvGraphicFramePr>
        <p:xfrm>
          <a:off x="101885" y="1331546"/>
          <a:ext cx="11912834" cy="2585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8" name="Picture 6" descr="The Reward Chart">
            <a:extLst>
              <a:ext uri="{FF2B5EF4-FFF2-40B4-BE49-F238E27FC236}">
                <a16:creationId xmlns:a16="http://schemas.microsoft.com/office/drawing/2014/main" id="{293C2660-6A5C-021B-4E19-64BC6AB99674}"/>
              </a:ext>
            </a:extLst>
          </p:cNvPr>
          <p:cNvPicPr>
            <a:picLocks noChangeAspect="1" noChangeArrowheads="1"/>
          </p:cNvPicPr>
          <p:nvPr/>
        </p:nvPicPr>
        <p:blipFill>
          <a:blip r:embed="rId12">
            <a:alphaModFix amt="72000"/>
            <a:extLst>
              <a:ext uri="{28A0092B-C50C-407E-A947-70E740481C1C}">
                <a14:useLocalDpi xmlns:a14="http://schemas.microsoft.com/office/drawing/2010/main" val="0"/>
              </a:ext>
            </a:extLst>
          </a:blip>
          <a:srcRect/>
          <a:stretch>
            <a:fillRect/>
          </a:stretch>
        </p:blipFill>
        <p:spPr bwMode="auto">
          <a:xfrm>
            <a:off x="9036602" y="3671885"/>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7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457200" y="4960137"/>
            <a:ext cx="7772400" cy="1463040"/>
          </a:xfrm>
        </p:spPr>
        <p:txBody>
          <a:bodyPr vert="horz" lIns="91440" tIns="45720" rIns="91440" bIns="45720" rtlCol="0" anchor="ctr">
            <a:normAutofit/>
          </a:bodyPr>
          <a:lstStyle/>
          <a:p>
            <a:pPr algn="r">
              <a:lnSpc>
                <a:spcPct val="80000"/>
              </a:lnSpc>
            </a:pPr>
            <a:r>
              <a:rPr lang="en-US" sz="5000" kern="1200" cap="all" spc="200" baseline="0" dirty="0">
                <a:solidFill>
                  <a:srgbClr val="FFFFFF"/>
                </a:solidFill>
                <a:latin typeface="+mj-lt"/>
                <a:ea typeface="+mj-ea"/>
                <a:cs typeface="+mj-cs"/>
              </a:rPr>
              <a:t>Welcome to Felix house</a:t>
            </a: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610600" y="4960137"/>
            <a:ext cx="3200400" cy="1463040"/>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760236" y="142435"/>
            <a:ext cx="3384304"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GB" sz="3200" b="1" u="sng" kern="0" cap="small" dirty="0">
                <a:ln/>
                <a:solidFill>
                  <a:schemeClr val="accent4"/>
                </a:solidFill>
                <a:latin typeface="Arial" panose="020B0604020202020204" pitchFamily="34" charset="0"/>
                <a:ea typeface="Arial" panose="020B0604020202020204" pitchFamily="34" charset="0"/>
              </a:rPr>
              <a:t>Our Location</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28" name="TextBox 27">
            <a:extLst>
              <a:ext uri="{FF2B5EF4-FFF2-40B4-BE49-F238E27FC236}">
                <a16:creationId xmlns:a16="http://schemas.microsoft.com/office/drawing/2014/main" id="{E0E881BE-701B-BB8C-0FA4-4C5B4F6E69E1}"/>
              </a:ext>
            </a:extLst>
          </p:cNvPr>
          <p:cNvSpPr txBox="1"/>
          <p:nvPr/>
        </p:nvSpPr>
        <p:spPr>
          <a:xfrm>
            <a:off x="907403" y="1405315"/>
            <a:ext cx="10569249" cy="1200329"/>
          </a:xfrm>
          <a:prstGeom prst="rect">
            <a:avLst/>
          </a:prstGeom>
          <a:noFill/>
        </p:spPr>
        <p:txBody>
          <a:bodyPr wrap="square">
            <a:spAutoFit/>
          </a:bodyPr>
          <a:lstStyle/>
          <a:p>
            <a:r>
              <a:rPr lang="en-US" dirty="0"/>
              <a:t>Welcome to Felix House At Felix House we understand that moving to a new home can sometimes be frightening or scary, so we have put together this guide to give you an idea of what it is like living at Felix House. It tells you what you can expect when you arrive. We hope that you enjoy your time here and we aim to help you in any way we can. </a:t>
            </a:r>
            <a:endParaRPr lang="en-GB" dirty="0"/>
          </a:p>
        </p:txBody>
      </p:sp>
      <p:sp>
        <p:nvSpPr>
          <p:cNvPr id="11" name="TextBox 10">
            <a:extLst>
              <a:ext uri="{FF2B5EF4-FFF2-40B4-BE49-F238E27FC236}">
                <a16:creationId xmlns:a16="http://schemas.microsoft.com/office/drawing/2014/main" id="{7D6579AF-254B-C659-9084-D7A45CFB4A07}"/>
              </a:ext>
            </a:extLst>
          </p:cNvPr>
          <p:cNvSpPr txBox="1"/>
          <p:nvPr/>
        </p:nvSpPr>
        <p:spPr>
          <a:xfrm>
            <a:off x="907403" y="2956563"/>
            <a:ext cx="10569250" cy="923330"/>
          </a:xfrm>
          <a:prstGeom prst="rect">
            <a:avLst/>
          </a:prstGeom>
          <a:noFill/>
        </p:spPr>
        <p:txBody>
          <a:bodyPr wrap="square">
            <a:spAutoFit/>
          </a:bodyPr>
          <a:lstStyle/>
          <a:p>
            <a:r>
              <a:rPr lang="en-US" dirty="0"/>
              <a:t>At Felix House we believe that you can aspire to be anything that you want to be! About Felix House Felix House has bedrooms for 2 children or young people aged between 6 – 13 years old. It is situated in the town of Felixstowe which is a short walk from the beach, the amusements, and the seafront. </a:t>
            </a:r>
            <a:endParaRPr lang="en-GB" dirty="0"/>
          </a:p>
        </p:txBody>
      </p:sp>
      <p:pic>
        <p:nvPicPr>
          <p:cNvPr id="3076" name="Picture 4" descr="Game icons in modern thin line style. Gaming symbols mobile ...">
            <a:extLst>
              <a:ext uri="{FF2B5EF4-FFF2-40B4-BE49-F238E27FC236}">
                <a16:creationId xmlns:a16="http://schemas.microsoft.com/office/drawing/2014/main" id="{EB5E533A-E77A-59AD-58B6-4A4311D47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952" y="3823420"/>
            <a:ext cx="1393400" cy="1068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Malware disguised as Minecraft mods on ...">
            <a:extLst>
              <a:ext uri="{FF2B5EF4-FFF2-40B4-BE49-F238E27FC236}">
                <a16:creationId xmlns:a16="http://schemas.microsoft.com/office/drawing/2014/main" id="{2D2DF943-DDA7-509C-C379-BC8E87A47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 y="4046294"/>
            <a:ext cx="1510925" cy="992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Felixstowe Ferry, Suffolk ...">
            <a:extLst>
              <a:ext uri="{FF2B5EF4-FFF2-40B4-BE49-F238E27FC236}">
                <a16:creationId xmlns:a16="http://schemas.microsoft.com/office/drawing/2014/main" id="{AD7D8C41-EDE9-16D9-1D12-7803EE025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992" y="117572"/>
            <a:ext cx="1510925" cy="1069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Felixstowe Beach - United Kingdom">
            <a:extLst>
              <a:ext uri="{FF2B5EF4-FFF2-40B4-BE49-F238E27FC236}">
                <a16:creationId xmlns:a16="http://schemas.microsoft.com/office/drawing/2014/main" id="{78E161BA-5A6A-4EDE-3A94-E7878BD1CB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1380" y="244633"/>
            <a:ext cx="1510925" cy="8505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4" name="Picture 12" descr="Feeling Scared! (Everyday Feelings ...">
            <a:extLst>
              <a:ext uri="{FF2B5EF4-FFF2-40B4-BE49-F238E27FC236}">
                <a16:creationId xmlns:a16="http://schemas.microsoft.com/office/drawing/2014/main" id="{520D7A0E-2160-8505-0A36-C9880D1574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0267" y="2174965"/>
            <a:ext cx="779532" cy="923330"/>
          </a:xfrm>
          <a:prstGeom prst="flowChartAlternateProcess">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6" name="Picture 14" descr="RHCG - Anxiety - advice for young people">
            <a:extLst>
              <a:ext uri="{FF2B5EF4-FFF2-40B4-BE49-F238E27FC236}">
                <a16:creationId xmlns:a16="http://schemas.microsoft.com/office/drawing/2014/main" id="{D413AD1B-FC99-3C0B-2F98-7FCE0EE04E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041" y="2248422"/>
            <a:ext cx="1049972" cy="7764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8" name="Picture 16" descr="Feeling Scared | Symbols &amp; Emoticons">
            <a:extLst>
              <a:ext uri="{FF2B5EF4-FFF2-40B4-BE49-F238E27FC236}">
                <a16:creationId xmlns:a16="http://schemas.microsoft.com/office/drawing/2014/main" id="{A21BE6BB-2458-679E-C231-E862538FC3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0718" y="2378703"/>
            <a:ext cx="1035736" cy="544597"/>
          </a:xfrm>
          <a:prstGeom prst="trapezoid">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90" name="Picture 18" descr="Real Madrid star Cristiano Ronaldo &quot;CR7 ...">
            <a:extLst>
              <a:ext uri="{FF2B5EF4-FFF2-40B4-BE49-F238E27FC236}">
                <a16:creationId xmlns:a16="http://schemas.microsoft.com/office/drawing/2014/main" id="{B2FF1E6E-8049-189C-1407-CA4284C294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9210" y="4041139"/>
            <a:ext cx="1541026" cy="969267"/>
          </a:xfrm>
          <a:prstGeom prst="flowChartInputOutpu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92" name="Picture 20" descr="Inter Miami CF on MLS Season Pass ...">
            <a:extLst>
              <a:ext uri="{FF2B5EF4-FFF2-40B4-BE49-F238E27FC236}">
                <a16:creationId xmlns:a16="http://schemas.microsoft.com/office/drawing/2014/main" id="{487A9BE5-838D-DEDA-1A4F-EDA949F7F3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24775" y="3866761"/>
            <a:ext cx="1647180" cy="922421"/>
          </a:xfrm>
          <a:prstGeom prst="flowChartInputOutpu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94" name="Picture 22" descr="Miraculous: Tales of Ladybug &amp; Cat Noir ...">
            <a:extLst>
              <a:ext uri="{FF2B5EF4-FFF2-40B4-BE49-F238E27FC236}">
                <a16:creationId xmlns:a16="http://schemas.microsoft.com/office/drawing/2014/main" id="{41C9F0DA-067F-315A-DFF9-561AFBB30F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7399" y="3688496"/>
            <a:ext cx="1048496" cy="1575609"/>
          </a:xfrm>
          <a:prstGeom prst="pentagon">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96" name="Picture 24" descr="MARVEL Posters &amp; Wall Art Prints | Buy ...">
            <a:extLst>
              <a:ext uri="{FF2B5EF4-FFF2-40B4-BE49-F238E27FC236}">
                <a16:creationId xmlns:a16="http://schemas.microsoft.com/office/drawing/2014/main" id="{2CB4DC23-DC01-599D-8030-B50D429707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5276" y="4050245"/>
            <a:ext cx="2551809" cy="846230"/>
          </a:xfrm>
          <a:prstGeom prst="flowChartAlternateProcess">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9648825" y="5220212"/>
            <a:ext cx="2365894" cy="772962"/>
          </a:xfrm>
        </p:spPr>
        <p:txBody>
          <a:bodyPr vert="horz" lIns="91440" tIns="45720" rIns="91440" bIns="45720" rtlCol="0" anchor="ctr">
            <a:normAutofit/>
          </a:bodyPr>
          <a:lstStyle/>
          <a:p>
            <a:pPr>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Bullying</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10C7C13D-8B08-1567-0274-0BF56A6279A6}"/>
              </a:ext>
            </a:extLst>
          </p:cNvPr>
          <p:cNvSpPr txBox="1"/>
          <p:nvPr/>
        </p:nvSpPr>
        <p:spPr>
          <a:xfrm>
            <a:off x="261257" y="1223648"/>
            <a:ext cx="11831216" cy="646331"/>
          </a:xfrm>
          <a:prstGeom prst="rect">
            <a:avLst/>
          </a:prstGeom>
          <a:noFill/>
        </p:spPr>
        <p:txBody>
          <a:bodyPr wrap="square">
            <a:spAutoFit/>
          </a:bodyPr>
          <a:lstStyle/>
          <a:p>
            <a:r>
              <a:rPr lang="en-US" dirty="0"/>
              <a:t>If somebody physically hurts you, or verbally abuses you, that’s bullying or peer on peer abuse Specific types of bullying include: </a:t>
            </a:r>
            <a:endParaRPr lang="en-GB" dirty="0"/>
          </a:p>
        </p:txBody>
      </p:sp>
      <p:sp>
        <p:nvSpPr>
          <p:cNvPr id="11" name="TextBox 10">
            <a:extLst>
              <a:ext uri="{FF2B5EF4-FFF2-40B4-BE49-F238E27FC236}">
                <a16:creationId xmlns:a16="http://schemas.microsoft.com/office/drawing/2014/main" id="{9969DB5B-BED0-DF65-0E30-EBAC5F13FD12}"/>
              </a:ext>
            </a:extLst>
          </p:cNvPr>
          <p:cNvSpPr txBox="1"/>
          <p:nvPr/>
        </p:nvSpPr>
        <p:spPr>
          <a:xfrm>
            <a:off x="3369937" y="1783448"/>
            <a:ext cx="5449078" cy="1754326"/>
          </a:xfrm>
          <a:prstGeom prst="rect">
            <a:avLst/>
          </a:prstGeom>
          <a:noFill/>
        </p:spPr>
        <p:txBody>
          <a:bodyPr wrap="square">
            <a:spAutoFit/>
          </a:bodyPr>
          <a:lstStyle/>
          <a:p>
            <a:r>
              <a:rPr lang="en-US" dirty="0"/>
              <a:t>• homophobic bullying based on your sexual orientation </a:t>
            </a:r>
          </a:p>
          <a:p>
            <a:r>
              <a:rPr lang="en-US" dirty="0"/>
              <a:t>• racist bullying because of your skin </a:t>
            </a:r>
            <a:r>
              <a:rPr lang="en-US" dirty="0" err="1"/>
              <a:t>colour</a:t>
            </a:r>
            <a:r>
              <a:rPr lang="en-US" dirty="0"/>
              <a:t> or ethnicity </a:t>
            </a:r>
          </a:p>
          <a:p>
            <a:r>
              <a:rPr lang="en-US" dirty="0"/>
              <a:t>• religious bullying because of your beliefs or faith. </a:t>
            </a:r>
          </a:p>
          <a:p>
            <a:r>
              <a:rPr lang="en-US" dirty="0"/>
              <a:t>• sizeism bullying referring to your body size </a:t>
            </a:r>
          </a:p>
          <a:p>
            <a:r>
              <a:rPr lang="en-US" dirty="0"/>
              <a:t>• cyberbullying targeting you online, often anonymously</a:t>
            </a:r>
          </a:p>
          <a:p>
            <a:r>
              <a:rPr lang="en-US" dirty="0"/>
              <a:t>• bullying because you are different </a:t>
            </a:r>
            <a:endParaRPr lang="en-GB" dirty="0"/>
          </a:p>
        </p:txBody>
      </p:sp>
      <p:sp>
        <p:nvSpPr>
          <p:cNvPr id="18" name="TextBox 17">
            <a:extLst>
              <a:ext uri="{FF2B5EF4-FFF2-40B4-BE49-F238E27FC236}">
                <a16:creationId xmlns:a16="http://schemas.microsoft.com/office/drawing/2014/main" id="{E1EC7FC2-EAAF-65CB-1132-162FC130A9FE}"/>
              </a:ext>
            </a:extLst>
          </p:cNvPr>
          <p:cNvSpPr txBox="1"/>
          <p:nvPr/>
        </p:nvSpPr>
        <p:spPr>
          <a:xfrm>
            <a:off x="275492" y="3694754"/>
            <a:ext cx="11831215" cy="646331"/>
          </a:xfrm>
          <a:prstGeom prst="rect">
            <a:avLst/>
          </a:prstGeom>
          <a:noFill/>
        </p:spPr>
        <p:txBody>
          <a:bodyPr wrap="square">
            <a:spAutoFit/>
          </a:bodyPr>
          <a:lstStyle/>
          <a:p>
            <a:r>
              <a:rPr lang="en-US" dirty="0"/>
              <a:t>Bullying can be a one-off or it can go on for a long time. And bullying can happen to anyone. Ignoring bullying won’t make it go away. You need to tell someone about what is happening. </a:t>
            </a:r>
            <a:endParaRPr lang="en-GB" dirty="0"/>
          </a:p>
        </p:txBody>
      </p:sp>
      <p:pic>
        <p:nvPicPr>
          <p:cNvPr id="24" name="Picture 2" descr="Bullying Types Stock Illustrations – 96 ...">
            <a:extLst>
              <a:ext uri="{FF2B5EF4-FFF2-40B4-BE49-F238E27FC236}">
                <a16:creationId xmlns:a16="http://schemas.microsoft.com/office/drawing/2014/main" id="{3D35822E-80D2-7422-38F8-2B65D80B408B}"/>
              </a:ext>
            </a:extLst>
          </p:cNvPr>
          <p:cNvPicPr>
            <a:picLocks noChangeAspect="1" noChangeArrowheads="1"/>
          </p:cNvPicPr>
          <p:nvPr/>
        </p:nvPicPr>
        <p:blipFill>
          <a:blip r:embed="rId4">
            <a:alphaModFix amt="78000"/>
            <a:extLst>
              <a:ext uri="{28A0092B-C50C-407E-A947-70E740481C1C}">
                <a14:useLocalDpi xmlns:a14="http://schemas.microsoft.com/office/drawing/2010/main" val="0"/>
              </a:ext>
            </a:extLst>
          </a:blip>
          <a:srcRect/>
          <a:stretch>
            <a:fillRect/>
          </a:stretch>
        </p:blipFill>
        <p:spPr bwMode="auto">
          <a:xfrm>
            <a:off x="0" y="4571998"/>
            <a:ext cx="2220889" cy="23533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The 6 Stages of Bullying">
            <a:extLst>
              <a:ext uri="{FF2B5EF4-FFF2-40B4-BE49-F238E27FC236}">
                <a16:creationId xmlns:a16="http://schemas.microsoft.com/office/drawing/2014/main" id="{592C2D24-563D-A216-8B07-85549840D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279" y="4581962"/>
            <a:ext cx="7177622" cy="228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6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3132">
              <a:srgbClr val="B3E3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9882721" y="5220212"/>
            <a:ext cx="2131998" cy="772962"/>
          </a:xfrm>
        </p:spPr>
        <p:txBody>
          <a:bodyPr vert="horz" lIns="91440" tIns="45720" rIns="91440" bIns="45720" rtlCol="0" anchor="ctr">
            <a:normAutofit/>
          </a:bodyPr>
          <a:lstStyle/>
          <a:p>
            <a:pPr>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Bullying</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22" name="TextBox 21">
            <a:extLst>
              <a:ext uri="{FF2B5EF4-FFF2-40B4-BE49-F238E27FC236}">
                <a16:creationId xmlns:a16="http://schemas.microsoft.com/office/drawing/2014/main" id="{13F31E40-D0E3-843A-0A41-B5EAA4B88985}"/>
              </a:ext>
            </a:extLst>
          </p:cNvPr>
          <p:cNvSpPr txBox="1"/>
          <p:nvPr/>
        </p:nvSpPr>
        <p:spPr>
          <a:xfrm>
            <a:off x="214604" y="1164378"/>
            <a:ext cx="11187404" cy="646331"/>
          </a:xfrm>
          <a:prstGeom prst="rect">
            <a:avLst/>
          </a:prstGeom>
          <a:noFill/>
        </p:spPr>
        <p:txBody>
          <a:bodyPr wrap="square">
            <a:spAutoFit/>
          </a:bodyPr>
          <a:lstStyle/>
          <a:p>
            <a:pPr algn="just"/>
            <a:r>
              <a:rPr lang="en-US" dirty="0"/>
              <a:t>If the bullying is happening at your school Talk to your parents or carers and your teacher. Your teacher may have no idea that you are being bullied, and the school will have an anti-bullying policy to tackle it. </a:t>
            </a:r>
            <a:endParaRPr lang="en-GB" dirty="0"/>
          </a:p>
        </p:txBody>
      </p:sp>
      <p:sp>
        <p:nvSpPr>
          <p:cNvPr id="4" name="TextBox 3">
            <a:extLst>
              <a:ext uri="{FF2B5EF4-FFF2-40B4-BE49-F238E27FC236}">
                <a16:creationId xmlns:a16="http://schemas.microsoft.com/office/drawing/2014/main" id="{D4D5619C-2F4E-13DD-383A-015B5B02CA1E}"/>
              </a:ext>
            </a:extLst>
          </p:cNvPr>
          <p:cNvSpPr txBox="1"/>
          <p:nvPr/>
        </p:nvSpPr>
        <p:spPr>
          <a:xfrm>
            <a:off x="214604" y="1915396"/>
            <a:ext cx="11800115" cy="1477328"/>
          </a:xfrm>
          <a:prstGeom prst="rect">
            <a:avLst/>
          </a:prstGeom>
          <a:noFill/>
        </p:spPr>
        <p:txBody>
          <a:bodyPr wrap="square">
            <a:spAutoFit/>
          </a:bodyPr>
          <a:lstStyle/>
          <a:p>
            <a:pPr algn="just"/>
            <a:r>
              <a:rPr lang="en-US" dirty="0"/>
              <a:t>If the bullying is happening in the home Talk to the manager, your key worker, your social worker or any member of the team. Complete an ‘I want you to know’ form and give it to a member of staff, close relatives such as grandparents, aunties and uncles, or even your friends’ parents. Living in a children’s home environment can be difficult for children which can cause some negative </a:t>
            </a:r>
            <a:r>
              <a:rPr lang="en-US" dirty="0" err="1"/>
              <a:t>behaviour</a:t>
            </a:r>
            <a:r>
              <a:rPr lang="en-US" dirty="0"/>
              <a:t>. So, it’s important your feelings and views are listened to and acted upon, which we will do, we will always be open and honest about what is said. </a:t>
            </a:r>
            <a:endParaRPr lang="en-GB" dirty="0"/>
          </a:p>
        </p:txBody>
      </p:sp>
      <p:sp>
        <p:nvSpPr>
          <p:cNvPr id="8" name="TextBox 7">
            <a:extLst>
              <a:ext uri="{FF2B5EF4-FFF2-40B4-BE49-F238E27FC236}">
                <a16:creationId xmlns:a16="http://schemas.microsoft.com/office/drawing/2014/main" id="{75B9F79C-7D9C-337E-4970-FF80496B5C9C}"/>
              </a:ext>
            </a:extLst>
          </p:cNvPr>
          <p:cNvSpPr txBox="1"/>
          <p:nvPr/>
        </p:nvSpPr>
        <p:spPr>
          <a:xfrm>
            <a:off x="212214" y="3465277"/>
            <a:ext cx="11764523" cy="1200329"/>
          </a:xfrm>
          <a:prstGeom prst="rect">
            <a:avLst/>
          </a:prstGeom>
          <a:noFill/>
        </p:spPr>
        <p:txBody>
          <a:bodyPr wrap="square">
            <a:spAutoFit/>
          </a:bodyPr>
          <a:lstStyle/>
          <a:p>
            <a:pPr algn="just"/>
            <a:r>
              <a:rPr lang="en-US" dirty="0"/>
              <a:t>If the bullying is happening online Tell a trusted adult either within the home or outside of the home – at your school perhaps or your social worker. You can also report abuse to CEOP (Child Exploitation and Online Protection Centre). Keep reporting bullying until it stops. It may not stop the first time you someone and they try to stop it. If the bullying continues, tell them again. Don’t put up with it. No one deserves to be bullied. </a:t>
            </a:r>
            <a:endParaRPr lang="en-GB" dirty="0"/>
          </a:p>
        </p:txBody>
      </p:sp>
      <p:pic>
        <p:nvPicPr>
          <p:cNvPr id="5122" name="Picture 2" descr="Bullying Types Stock Illustrations – 96 ...">
            <a:extLst>
              <a:ext uri="{FF2B5EF4-FFF2-40B4-BE49-F238E27FC236}">
                <a16:creationId xmlns:a16="http://schemas.microsoft.com/office/drawing/2014/main" id="{45C8182D-D84D-4B97-A85A-D73BEB193E0C}"/>
              </a:ext>
            </a:extLst>
          </p:cNvPr>
          <p:cNvPicPr>
            <a:picLocks noChangeAspect="1" noChangeArrowheads="1"/>
          </p:cNvPicPr>
          <p:nvPr/>
        </p:nvPicPr>
        <p:blipFill>
          <a:blip r:embed="rId4">
            <a:alphaModFix amt="78000"/>
            <a:extLst>
              <a:ext uri="{28A0092B-C50C-407E-A947-70E740481C1C}">
                <a14:useLocalDpi xmlns:a14="http://schemas.microsoft.com/office/drawing/2010/main" val="0"/>
              </a:ext>
            </a:extLst>
          </a:blip>
          <a:srcRect/>
          <a:stretch>
            <a:fillRect/>
          </a:stretch>
        </p:blipFill>
        <p:spPr bwMode="auto">
          <a:xfrm>
            <a:off x="0" y="4571998"/>
            <a:ext cx="2220889" cy="23533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6 Stages of Bullying">
            <a:extLst>
              <a:ext uri="{FF2B5EF4-FFF2-40B4-BE49-F238E27FC236}">
                <a16:creationId xmlns:a16="http://schemas.microsoft.com/office/drawing/2014/main" id="{A69CB834-5F21-25A6-4EEC-9B776C193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279" y="4581962"/>
            <a:ext cx="7177622" cy="228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91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3" y="142435"/>
            <a:ext cx="6043191"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Useful Telephone Numbers</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E8F07797-B8CC-B2AB-E08E-D475064A0DFC}"/>
              </a:ext>
            </a:extLst>
          </p:cNvPr>
          <p:cNvSpPr txBox="1"/>
          <p:nvPr/>
        </p:nvSpPr>
        <p:spPr>
          <a:xfrm>
            <a:off x="270587" y="1102344"/>
            <a:ext cx="7109926" cy="369332"/>
          </a:xfrm>
          <a:prstGeom prst="rect">
            <a:avLst/>
          </a:prstGeom>
          <a:noFill/>
        </p:spPr>
        <p:txBody>
          <a:bodyPr wrap="square">
            <a:spAutoFit/>
          </a:bodyPr>
          <a:lstStyle/>
          <a:p>
            <a:r>
              <a:rPr lang="en-US" b="1" u="sng" dirty="0"/>
              <a:t>Childline</a:t>
            </a:r>
            <a:r>
              <a:rPr lang="en-US" dirty="0"/>
              <a:t> - 0800 1111 You can contact Childline about anything. </a:t>
            </a:r>
            <a:endParaRPr lang="en-GB" dirty="0"/>
          </a:p>
        </p:txBody>
      </p:sp>
      <p:sp>
        <p:nvSpPr>
          <p:cNvPr id="8" name="TextBox 7">
            <a:extLst>
              <a:ext uri="{FF2B5EF4-FFF2-40B4-BE49-F238E27FC236}">
                <a16:creationId xmlns:a16="http://schemas.microsoft.com/office/drawing/2014/main" id="{D28EB20C-A000-9199-CF57-690ABBBCAE06}"/>
              </a:ext>
            </a:extLst>
          </p:cNvPr>
          <p:cNvSpPr txBox="1"/>
          <p:nvPr/>
        </p:nvSpPr>
        <p:spPr>
          <a:xfrm>
            <a:off x="270586" y="1579373"/>
            <a:ext cx="11374017" cy="646331"/>
          </a:xfrm>
          <a:prstGeom prst="rect">
            <a:avLst/>
          </a:prstGeom>
          <a:noFill/>
        </p:spPr>
        <p:txBody>
          <a:bodyPr wrap="square">
            <a:spAutoFit/>
          </a:bodyPr>
          <a:lstStyle/>
          <a:p>
            <a:r>
              <a:rPr lang="en-US" b="1" u="sng" dirty="0"/>
              <a:t>Missing Persons Hotline </a:t>
            </a:r>
            <a:r>
              <a:rPr lang="en-US" dirty="0"/>
              <a:t>– 116 000 If you have been affected by a disappearance or you have information about a missing person.</a:t>
            </a:r>
            <a:endParaRPr lang="en-GB" dirty="0"/>
          </a:p>
        </p:txBody>
      </p:sp>
      <p:sp>
        <p:nvSpPr>
          <p:cNvPr id="10" name="TextBox 9">
            <a:extLst>
              <a:ext uri="{FF2B5EF4-FFF2-40B4-BE49-F238E27FC236}">
                <a16:creationId xmlns:a16="http://schemas.microsoft.com/office/drawing/2014/main" id="{9E59FF45-B9A6-295E-D6D7-258CF85A091A}"/>
              </a:ext>
            </a:extLst>
          </p:cNvPr>
          <p:cNvSpPr txBox="1"/>
          <p:nvPr/>
        </p:nvSpPr>
        <p:spPr>
          <a:xfrm>
            <a:off x="242592" y="2333401"/>
            <a:ext cx="11523307" cy="1200329"/>
          </a:xfrm>
          <a:prstGeom prst="rect">
            <a:avLst/>
          </a:prstGeom>
          <a:noFill/>
        </p:spPr>
        <p:txBody>
          <a:bodyPr wrap="square">
            <a:spAutoFit/>
          </a:bodyPr>
          <a:lstStyle/>
          <a:p>
            <a:r>
              <a:rPr lang="en-US" b="1" u="sng" dirty="0"/>
              <a:t>Help at hand service </a:t>
            </a:r>
          </a:p>
          <a:p>
            <a:pPr marL="342900" indent="-342900">
              <a:buAutoNum type="arabicPeriod"/>
            </a:pPr>
            <a:r>
              <a:rPr lang="en-US" dirty="0"/>
              <a:t>By calling 0800 528 0731 from 9am to 5pm, Monday to Friday (secure voicemails can be left outside these hours). </a:t>
            </a:r>
          </a:p>
          <a:p>
            <a:pPr marL="342900" indent="-342900">
              <a:buAutoNum type="arabicPeriod"/>
            </a:pPr>
            <a:r>
              <a:rPr lang="en-US" dirty="0"/>
              <a:t>2. By emailing help.team@childrenscommissioner.gov.uk Online: Get in touch | Children's Commissioner for England (childrenscommissioner.gov.uk) </a:t>
            </a:r>
            <a:endParaRPr lang="en-GB" dirty="0"/>
          </a:p>
        </p:txBody>
      </p:sp>
      <p:sp>
        <p:nvSpPr>
          <p:cNvPr id="20" name="TextBox 19">
            <a:extLst>
              <a:ext uri="{FF2B5EF4-FFF2-40B4-BE49-F238E27FC236}">
                <a16:creationId xmlns:a16="http://schemas.microsoft.com/office/drawing/2014/main" id="{5DDFA294-927A-0C3C-D8B5-502755E033A0}"/>
              </a:ext>
            </a:extLst>
          </p:cNvPr>
          <p:cNvSpPr txBox="1"/>
          <p:nvPr/>
        </p:nvSpPr>
        <p:spPr>
          <a:xfrm>
            <a:off x="233386" y="3475427"/>
            <a:ext cx="11955563" cy="2862322"/>
          </a:xfrm>
          <a:prstGeom prst="rect">
            <a:avLst/>
          </a:prstGeom>
          <a:noFill/>
        </p:spPr>
        <p:txBody>
          <a:bodyPr wrap="square">
            <a:spAutoFit/>
          </a:bodyPr>
          <a:lstStyle/>
          <a:p>
            <a:r>
              <a:rPr lang="en-US" b="1" u="sng" dirty="0"/>
              <a:t>Young Minds </a:t>
            </a:r>
            <a:r>
              <a:rPr lang="en-US" dirty="0"/>
              <a:t>- 0345 626 376 For young people experiencing a mental health crisis.</a:t>
            </a:r>
          </a:p>
          <a:p>
            <a:endParaRPr lang="en-US" dirty="0"/>
          </a:p>
          <a:p>
            <a:r>
              <a:rPr lang="en-US" b="1" u="sng" dirty="0"/>
              <a:t>Samaritans</a:t>
            </a:r>
            <a:r>
              <a:rPr lang="en-US" dirty="0"/>
              <a:t> – 116 123 A number to call if you need someone to talk to who won’t judge or tell you what to do. </a:t>
            </a:r>
          </a:p>
          <a:p>
            <a:endParaRPr lang="en-US" dirty="0"/>
          </a:p>
          <a:p>
            <a:r>
              <a:rPr lang="en-US" b="1" u="sng" dirty="0"/>
              <a:t>BEAT</a:t>
            </a:r>
            <a:r>
              <a:rPr lang="en-US" dirty="0"/>
              <a:t> – 0808 801 0711 The UK’s eating disorder charity. </a:t>
            </a:r>
          </a:p>
          <a:p>
            <a:endParaRPr lang="en-US" dirty="0"/>
          </a:p>
          <a:p>
            <a:r>
              <a:rPr lang="en-US" b="1" u="sng" dirty="0"/>
              <a:t>Turning Point </a:t>
            </a:r>
            <a:r>
              <a:rPr lang="en-US" dirty="0"/>
              <a:t>– 01473 220 240 Supporting anyone who is affected by drugs or alcohol. </a:t>
            </a:r>
          </a:p>
          <a:p>
            <a:endParaRPr lang="en-US" dirty="0"/>
          </a:p>
          <a:p>
            <a:r>
              <a:rPr lang="en-US" b="1" u="sng" dirty="0"/>
              <a:t>4YP</a:t>
            </a:r>
            <a:r>
              <a:rPr lang="en-US" dirty="0"/>
              <a:t> – 01473 252 607 Providing a wide range of services (including counselling) and support for young people. Whatever your needs. 4YP workers will do what they can to help. </a:t>
            </a:r>
            <a:endParaRPr lang="en-GB" dirty="0"/>
          </a:p>
        </p:txBody>
      </p:sp>
    </p:spTree>
    <p:extLst>
      <p:ext uri="{BB962C8B-B14F-4D97-AF65-F5344CB8AC3E}">
        <p14:creationId xmlns:p14="http://schemas.microsoft.com/office/powerpoint/2010/main" val="281713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14109585" y="5492619"/>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3" y="142435"/>
            <a:ext cx="6043191"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Useful Telephone Numbers</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047D5303-C808-8BA4-DD1C-D7DD25A36C68}"/>
              </a:ext>
            </a:extLst>
          </p:cNvPr>
          <p:cNvSpPr txBox="1"/>
          <p:nvPr/>
        </p:nvSpPr>
        <p:spPr>
          <a:xfrm>
            <a:off x="101884" y="1269815"/>
            <a:ext cx="11988515" cy="2308324"/>
          </a:xfrm>
          <a:prstGeom prst="rect">
            <a:avLst/>
          </a:prstGeom>
          <a:noFill/>
        </p:spPr>
        <p:txBody>
          <a:bodyPr wrap="square">
            <a:spAutoFit/>
          </a:bodyPr>
          <a:lstStyle/>
          <a:p>
            <a:r>
              <a:rPr lang="en-US" b="1" u="sng" dirty="0"/>
              <a:t>Outreach Youth </a:t>
            </a:r>
            <a:r>
              <a:rPr lang="en-US" dirty="0"/>
              <a:t>– 07999 730 289 Suffolk’s LGBTQ+ youth work charity, offering help and support. </a:t>
            </a:r>
          </a:p>
          <a:p>
            <a:endParaRPr lang="en-US" dirty="0"/>
          </a:p>
          <a:p>
            <a:r>
              <a:rPr lang="en-US" b="1" u="sng" dirty="0"/>
              <a:t>Suffolk Young Peoples Emotional Wellbeing Hub </a:t>
            </a:r>
            <a:r>
              <a:rPr lang="en-US" dirty="0"/>
              <a:t>– 0345 600 2090 Provides information, advice, and guidance to young people experiencing emotional wellbeing difficulties. </a:t>
            </a:r>
          </a:p>
          <a:p>
            <a:endParaRPr lang="en-US" dirty="0"/>
          </a:p>
          <a:p>
            <a:r>
              <a:rPr lang="en-US" b="1" u="sng" dirty="0"/>
              <a:t>KOOTH</a:t>
            </a:r>
            <a:r>
              <a:rPr lang="en-US" dirty="0"/>
              <a:t> – www.kooth.com A free, safe and anonymous online service. You can find someone to talk to whenever you need it. </a:t>
            </a:r>
          </a:p>
          <a:p>
            <a:endParaRPr lang="en-US" dirty="0"/>
          </a:p>
          <a:p>
            <a:r>
              <a:rPr lang="en-US" b="1" u="sng" dirty="0"/>
              <a:t>CF Social Work </a:t>
            </a:r>
            <a:r>
              <a:rPr lang="en-US" dirty="0"/>
              <a:t>– 01473 725 794 Head Office </a:t>
            </a:r>
            <a:endParaRPr lang="en-GB" dirty="0"/>
          </a:p>
        </p:txBody>
      </p:sp>
      <p:pic>
        <p:nvPicPr>
          <p:cNvPr id="4098" name="Picture 2" descr="Samaritans - Help in Preston">
            <a:extLst>
              <a:ext uri="{FF2B5EF4-FFF2-40B4-BE49-F238E27FC236}">
                <a16:creationId xmlns:a16="http://schemas.microsoft.com/office/drawing/2014/main" id="{0C8AFBFD-217A-4F3E-374C-03970A57D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 y="5114605"/>
            <a:ext cx="288959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utreach youth">
            <a:extLst>
              <a:ext uri="{FF2B5EF4-FFF2-40B4-BE49-F238E27FC236}">
                <a16:creationId xmlns:a16="http://schemas.microsoft.com/office/drawing/2014/main" id="{3B80FB9D-5DAD-C317-C094-E5FEDEAB0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2317" y="4611881"/>
            <a:ext cx="2143125" cy="20552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ooth (online mental health support ...">
            <a:extLst>
              <a:ext uri="{FF2B5EF4-FFF2-40B4-BE49-F238E27FC236}">
                <a16:creationId xmlns:a16="http://schemas.microsoft.com/office/drawing/2014/main" id="{E4310086-5582-DE31-9AD9-C354C82D9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1466" y="4804806"/>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uffolk Information Partnership">
            <a:extLst>
              <a:ext uri="{FF2B5EF4-FFF2-40B4-BE49-F238E27FC236}">
                <a16:creationId xmlns:a16="http://schemas.microsoft.com/office/drawing/2014/main" id="{11866DD6-804B-10AA-187C-8134D8EC3D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3873" y="4644167"/>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ferral Form">
            <a:extLst>
              <a:ext uri="{FF2B5EF4-FFF2-40B4-BE49-F238E27FC236}">
                <a16:creationId xmlns:a16="http://schemas.microsoft.com/office/drawing/2014/main" id="{B775BFB3-2270-2572-D58B-6DB28FA3D5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68" y="3657600"/>
            <a:ext cx="2889590" cy="145700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09E1A1F5-9B83-DF61-AEA9-F2B7050E89F1}"/>
              </a:ext>
            </a:extLst>
          </p:cNvPr>
          <p:cNvSpPr txBox="1">
            <a:spLocks/>
          </p:cNvSpPr>
          <p:nvPr/>
        </p:nvSpPr>
        <p:spPr>
          <a:xfrm>
            <a:off x="9412970" y="4023560"/>
            <a:ext cx="2013465" cy="10453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pPr>
              <a:lnSpc>
                <a:spcPct val="100000"/>
              </a:lnSpc>
              <a:spcBef>
                <a:spcPts val="0"/>
              </a:spcBef>
            </a:pPr>
            <a:r>
              <a:rPr lang="en-US" sz="1800" b="1" dirty="0">
                <a:solidFill>
                  <a:srgbClr val="FFFFFF"/>
                </a:solidFill>
              </a:rPr>
              <a:t>BE SAFE    BE KIND   BE HAPPY </a:t>
            </a:r>
          </a:p>
        </p:txBody>
      </p:sp>
    </p:spTree>
    <p:extLst>
      <p:ext uri="{BB962C8B-B14F-4D97-AF65-F5344CB8AC3E}">
        <p14:creationId xmlns:p14="http://schemas.microsoft.com/office/powerpoint/2010/main" val="273731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457200" y="4960137"/>
            <a:ext cx="7772400" cy="1463040"/>
          </a:xfrm>
        </p:spPr>
        <p:txBody>
          <a:bodyPr vert="horz" lIns="91440" tIns="45720" rIns="91440" bIns="45720" rtlCol="0" anchor="ctr">
            <a:normAutofit/>
          </a:bodyPr>
          <a:lstStyle/>
          <a:p>
            <a:pPr algn="r">
              <a:lnSpc>
                <a:spcPct val="80000"/>
              </a:lnSpc>
            </a:pPr>
            <a:r>
              <a:rPr lang="en-US" sz="5000" kern="1200" cap="all" spc="200" baseline="0" dirty="0">
                <a:solidFill>
                  <a:srgbClr val="FFFFFF"/>
                </a:solidFill>
                <a:latin typeface="+mj-lt"/>
                <a:ea typeface="+mj-ea"/>
                <a:cs typeface="+mj-cs"/>
              </a:rPr>
              <a:t>Welcome to Felix house</a:t>
            </a: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610600" y="4960137"/>
            <a:ext cx="3200400" cy="1463040"/>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760236" y="142435"/>
            <a:ext cx="3384304"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GB" sz="3200" b="1" u="sng" kern="0" cap="small" dirty="0">
                <a:ln/>
                <a:solidFill>
                  <a:schemeClr val="accent4"/>
                </a:solidFill>
                <a:latin typeface="Arial" panose="020B0604020202020204" pitchFamily="34" charset="0"/>
                <a:ea typeface="Arial" panose="020B0604020202020204" pitchFamily="34" charset="0"/>
              </a:rPr>
              <a:t>Our Location</a:t>
            </a:r>
            <a:endParaRPr lang="en-GB" sz="3200" b="1" kern="0" cap="small" dirty="0">
              <a:ln/>
              <a:solidFill>
                <a:schemeClr val="accent4"/>
              </a:solidFill>
              <a:latin typeface="Arial" panose="020B0604020202020204" pitchFamily="34" charset="0"/>
              <a:ea typeface="Arial" panose="020B0604020202020204" pitchFamily="34" charset="0"/>
            </a:endParaRPr>
          </a:p>
        </p:txBody>
      </p:sp>
      <p:pic>
        <p:nvPicPr>
          <p:cNvPr id="6" name="Picture 5" descr="An aerial view of a city&#10;&#10;Description automatically generated with medium confidence">
            <a:extLst>
              <a:ext uri="{FF2B5EF4-FFF2-40B4-BE49-F238E27FC236}">
                <a16:creationId xmlns:a16="http://schemas.microsoft.com/office/drawing/2014/main" id="{FEBBB9D6-9491-9E23-9F05-DC36398E93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214" b="4322"/>
          <a:stretch/>
        </p:blipFill>
        <p:spPr bwMode="auto">
          <a:xfrm>
            <a:off x="249438" y="1024076"/>
            <a:ext cx="4011541" cy="1896573"/>
          </a:xfrm>
          <a:prstGeom prst="rect">
            <a:avLst/>
          </a:prstGeom>
          <a:ln>
            <a:noFill/>
          </a:ln>
          <a:extLst>
            <a:ext uri="{53640926-AAD7-44D8-BBD7-CCE9431645EC}">
              <a14:shadowObscured xmlns:a14="http://schemas.microsoft.com/office/drawing/2010/main"/>
            </a:ext>
          </a:extLst>
        </p:spPr>
      </p:pic>
      <p:pic>
        <p:nvPicPr>
          <p:cNvPr id="7" name="Picture 6" descr="A map of a city&#10;&#10;Description automatically generated">
            <a:extLst>
              <a:ext uri="{FF2B5EF4-FFF2-40B4-BE49-F238E27FC236}">
                <a16:creationId xmlns:a16="http://schemas.microsoft.com/office/drawing/2014/main" id="{094BBDAD-A2E2-B0B1-0D8B-A8A6C366B2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8792" y="955885"/>
            <a:ext cx="3783632" cy="1960360"/>
          </a:xfrm>
          <a:prstGeom prst="rect">
            <a:avLst/>
          </a:prstGeom>
          <a:noFill/>
          <a:ln>
            <a:noFill/>
          </a:ln>
        </p:spPr>
      </p:pic>
      <p:pic>
        <p:nvPicPr>
          <p:cNvPr id="8" name="Picture 7" descr="Sunset over the seafront at Felixstowe in Suffolk, UK Sunset over the seafront at Felixstowe in Suffolk, UK felixstowe stock pictures, royalty-free photos &amp; images">
            <a:extLst>
              <a:ext uri="{FF2B5EF4-FFF2-40B4-BE49-F238E27FC236}">
                <a16:creationId xmlns:a16="http://schemas.microsoft.com/office/drawing/2014/main" id="{49C926FD-7594-3016-FD62-98741CAA8AA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144920"/>
            <a:ext cx="1977390" cy="1318260"/>
          </a:xfrm>
          <a:prstGeom prst="rect">
            <a:avLst/>
          </a:prstGeom>
          <a:noFill/>
          <a:ln>
            <a:noFill/>
          </a:ln>
        </p:spPr>
      </p:pic>
      <p:pic>
        <p:nvPicPr>
          <p:cNvPr id="9" name="Picture 8">
            <a:extLst>
              <a:ext uri="{FF2B5EF4-FFF2-40B4-BE49-F238E27FC236}">
                <a16:creationId xmlns:a16="http://schemas.microsoft.com/office/drawing/2014/main" id="{7E4D0CA7-49CC-6C72-BA42-C9381343C23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1520" y="3144920"/>
            <a:ext cx="1761490" cy="1318260"/>
          </a:xfrm>
          <a:prstGeom prst="rect">
            <a:avLst/>
          </a:prstGeom>
          <a:noFill/>
        </p:spPr>
      </p:pic>
      <p:pic>
        <p:nvPicPr>
          <p:cNvPr id="10" name="Picture 9">
            <a:extLst>
              <a:ext uri="{FF2B5EF4-FFF2-40B4-BE49-F238E27FC236}">
                <a16:creationId xmlns:a16="http://schemas.microsoft.com/office/drawing/2014/main" id="{1A77BFD6-BF16-D5D0-0AFA-79163637AD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0520" y="3145555"/>
            <a:ext cx="1910080" cy="1295400"/>
          </a:xfrm>
          <a:prstGeom prst="rect">
            <a:avLst/>
          </a:prstGeom>
          <a:noFill/>
        </p:spPr>
      </p:pic>
      <p:sp>
        <p:nvSpPr>
          <p:cNvPr id="18" name="TextBox 17">
            <a:extLst>
              <a:ext uri="{FF2B5EF4-FFF2-40B4-BE49-F238E27FC236}">
                <a16:creationId xmlns:a16="http://schemas.microsoft.com/office/drawing/2014/main" id="{5644F1E9-07C9-0409-3A01-BB673F0F5E93}"/>
              </a:ext>
            </a:extLst>
          </p:cNvPr>
          <p:cNvSpPr txBox="1"/>
          <p:nvPr/>
        </p:nvSpPr>
        <p:spPr>
          <a:xfrm>
            <a:off x="8834988" y="3177601"/>
            <a:ext cx="3252237" cy="1200329"/>
          </a:xfrm>
          <a:prstGeom prst="rect">
            <a:avLst/>
          </a:prstGeom>
          <a:noFill/>
        </p:spPr>
        <p:txBody>
          <a:bodyPr wrap="square">
            <a:spAutoFit/>
          </a:bodyPr>
          <a:lstStyle/>
          <a:p>
            <a:pPr algn="just"/>
            <a:r>
              <a:rPr lang="en-GB" sz="1800" dirty="0">
                <a:effectLst/>
                <a:latin typeface="Arial" panose="020B0604020202020204" pitchFamily="34" charset="0"/>
                <a:ea typeface="Arial" panose="020B0604020202020204" pitchFamily="34" charset="0"/>
              </a:rPr>
              <a:t>The home is</a:t>
            </a:r>
            <a:r>
              <a:rPr lang="en-GB" sz="1800" spc="-1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in</a:t>
            </a:r>
            <a:r>
              <a:rPr lang="en-GB" sz="1800" spc="-1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the small seaside town of Felixstowe,</a:t>
            </a:r>
            <a:r>
              <a:rPr lang="en-GB" sz="1800" spc="-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within walking distance of the beach and the countryside.</a:t>
            </a:r>
            <a:r>
              <a:rPr lang="en-GB" sz="1800" spc="-5" dirty="0">
                <a:effectLst/>
                <a:latin typeface="Arial" panose="020B0604020202020204" pitchFamily="34" charset="0"/>
                <a:ea typeface="Arial" panose="020B0604020202020204" pitchFamily="34" charset="0"/>
              </a:rPr>
              <a:t> </a:t>
            </a:r>
            <a:endParaRPr lang="en-GB"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5452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760236" y="142435"/>
            <a:ext cx="3384304"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GB" sz="3200" b="1" u="sng" kern="0" cap="small" dirty="0">
                <a:ln/>
                <a:solidFill>
                  <a:schemeClr val="accent4"/>
                </a:solidFill>
                <a:latin typeface="Arial" panose="020B0604020202020204" pitchFamily="34" charset="0"/>
                <a:ea typeface="Arial" panose="020B0604020202020204" pitchFamily="34" charset="0"/>
              </a:rPr>
              <a:t>Our Location</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43D2F362-78F0-E4CB-3924-68A917F00E15}"/>
              </a:ext>
            </a:extLst>
          </p:cNvPr>
          <p:cNvSpPr txBox="1"/>
          <p:nvPr/>
        </p:nvSpPr>
        <p:spPr>
          <a:xfrm>
            <a:off x="80865" y="4548721"/>
            <a:ext cx="6594002" cy="369332"/>
          </a:xfrm>
          <a:prstGeom prst="rect">
            <a:avLst/>
          </a:prstGeom>
          <a:noFill/>
        </p:spPr>
        <p:txBody>
          <a:bodyPr wrap="square">
            <a:spAutoFit/>
          </a:bodyPr>
          <a:lstStyle/>
          <a:p>
            <a:pPr marL="285750" indent="-285750">
              <a:buFont typeface="Arial" panose="020B0604020202020204" pitchFamily="34" charset="0"/>
              <a:buChar char="•"/>
            </a:pPr>
            <a:r>
              <a:rPr lang="en-GB" sz="1800" dirty="0">
                <a:effectLst/>
                <a:latin typeface="Arial" panose="020B0604020202020204" pitchFamily="34" charset="0"/>
                <a:ea typeface="Arial" panose="020B0604020202020204" pitchFamily="34" charset="0"/>
              </a:rPr>
              <a:t>In our area you will find schools Primary and High schools. </a:t>
            </a:r>
            <a:endParaRPr lang="en-GB" sz="1600" dirty="0">
              <a:effectLst/>
              <a:latin typeface="Arial" panose="020B0604020202020204" pitchFamily="34" charset="0"/>
              <a:ea typeface="Arial" panose="020B0604020202020204" pitchFamily="34" charset="0"/>
            </a:endParaRPr>
          </a:p>
        </p:txBody>
      </p:sp>
      <p:sp>
        <p:nvSpPr>
          <p:cNvPr id="28" name="TextBox 27">
            <a:extLst>
              <a:ext uri="{FF2B5EF4-FFF2-40B4-BE49-F238E27FC236}">
                <a16:creationId xmlns:a16="http://schemas.microsoft.com/office/drawing/2014/main" id="{DFD425E8-04E4-9002-5045-731DB7FBD7D1}"/>
              </a:ext>
            </a:extLst>
          </p:cNvPr>
          <p:cNvSpPr txBox="1"/>
          <p:nvPr/>
        </p:nvSpPr>
        <p:spPr>
          <a:xfrm>
            <a:off x="54484" y="5966430"/>
            <a:ext cx="8254540" cy="646331"/>
          </a:xfrm>
          <a:prstGeom prst="rect">
            <a:avLst/>
          </a:prstGeom>
          <a:noFill/>
        </p:spPr>
        <p:txBody>
          <a:bodyPr wrap="square">
            <a:spAutoFit/>
          </a:bodyPr>
          <a:lstStyle/>
          <a:p>
            <a:pPr marL="285750" indent="-285750">
              <a:buFont typeface="Arial" panose="020B0604020202020204" pitchFamily="34" charset="0"/>
              <a:buChar char="•"/>
            </a:pPr>
            <a:r>
              <a:rPr lang="en-GB" sz="1600" dirty="0">
                <a:effectLst/>
                <a:latin typeface="Arial" panose="020B0604020202020204" pitchFamily="34" charset="0"/>
                <a:ea typeface="Arial" panose="020B0604020202020204" pitchFamily="34" charset="0"/>
              </a:rPr>
              <a:t>L</a:t>
            </a:r>
            <a:r>
              <a:rPr lang="en-GB" sz="1800" dirty="0">
                <a:effectLst/>
                <a:latin typeface="Arial" panose="020B0604020202020204" pitchFamily="34" charset="0"/>
                <a:ea typeface="Arial" panose="020B0604020202020204" pitchFamily="34" charset="0"/>
              </a:rPr>
              <a:t>ocal shops to buy your favourite sweets and treats / amusements on the sea front and the pier.</a:t>
            </a:r>
            <a:endParaRPr lang="en-GB" sz="1600" dirty="0">
              <a:effectLst/>
              <a:latin typeface="Arial" panose="020B0604020202020204" pitchFamily="34" charset="0"/>
              <a:ea typeface="Arial" panose="020B0604020202020204" pitchFamily="34" charset="0"/>
            </a:endParaRPr>
          </a:p>
        </p:txBody>
      </p:sp>
      <p:sp>
        <p:nvSpPr>
          <p:cNvPr id="30" name="TextBox 29">
            <a:extLst>
              <a:ext uri="{FF2B5EF4-FFF2-40B4-BE49-F238E27FC236}">
                <a16:creationId xmlns:a16="http://schemas.microsoft.com/office/drawing/2014/main" id="{966065BE-E34C-E7D9-D84D-07D33D2357AC}"/>
              </a:ext>
            </a:extLst>
          </p:cNvPr>
          <p:cNvSpPr txBox="1"/>
          <p:nvPr/>
        </p:nvSpPr>
        <p:spPr>
          <a:xfrm>
            <a:off x="54484" y="5019823"/>
            <a:ext cx="8312695" cy="923330"/>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ea typeface="Arial" panose="020B0604020202020204" pitchFamily="34" charset="0"/>
              </a:rPr>
              <a:t>Football clubs</a:t>
            </a:r>
            <a:r>
              <a:rPr lang="en-GB" sz="1800" dirty="0">
                <a:effectLst/>
                <a:latin typeface="Arial" panose="020B0604020202020204" pitchFamily="34" charset="0"/>
                <a:ea typeface="Arial" panose="020B0604020202020204" pitchFamily="34" charset="0"/>
              </a:rPr>
              <a:t>, a swimming pool with slides, cinema, a sports centre, roller skating, horse riding, golf club and lots of parks and forests to ride and play and look for Pokémon</a:t>
            </a:r>
            <a:r>
              <a:rPr lang="en-GB" dirty="0">
                <a:latin typeface="Arial" panose="020B0604020202020204" pitchFamily="34" charset="0"/>
                <a:ea typeface="Arial" panose="020B0604020202020204" pitchFamily="34" charset="0"/>
              </a:rPr>
              <a:t> and hidden spaceships</a:t>
            </a:r>
            <a:r>
              <a:rPr lang="en-GB" sz="1800" dirty="0">
                <a:effectLst/>
                <a:latin typeface="Arial" panose="020B0604020202020204" pitchFamily="34" charset="0"/>
                <a:ea typeface="Arial" panose="020B0604020202020204" pitchFamily="34" charset="0"/>
              </a:rPr>
              <a:t>.</a:t>
            </a:r>
            <a:endParaRPr lang="en-GB" sz="1600" dirty="0">
              <a:effectLst/>
              <a:latin typeface="Arial" panose="020B0604020202020204" pitchFamily="34" charset="0"/>
              <a:ea typeface="Arial" panose="020B0604020202020204" pitchFamily="34" charset="0"/>
            </a:endParaRPr>
          </a:p>
        </p:txBody>
      </p:sp>
      <p:pic>
        <p:nvPicPr>
          <p:cNvPr id="1026" name="Picture 2" descr="Felixstowe &amp; Walton United FC">
            <a:extLst>
              <a:ext uri="{FF2B5EF4-FFF2-40B4-BE49-F238E27FC236}">
                <a16:creationId xmlns:a16="http://schemas.microsoft.com/office/drawing/2014/main" id="{11CDA346-0584-1E33-08AA-65927FB85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 y="3876911"/>
            <a:ext cx="704656" cy="676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imley Red Devils">
            <a:extLst>
              <a:ext uri="{FF2B5EF4-FFF2-40B4-BE49-F238E27FC236}">
                <a16:creationId xmlns:a16="http://schemas.microsoft.com/office/drawing/2014/main" id="{D9EA2241-4DD2-DE45-E5D5-E894BDBE1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76" y="3863197"/>
            <a:ext cx="699239" cy="699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rton fc from twitter.com">
            <a:extLst>
              <a:ext uri="{FF2B5EF4-FFF2-40B4-BE49-F238E27FC236}">
                <a16:creationId xmlns:a16="http://schemas.microsoft.com/office/drawing/2014/main" id="{F53C606C-3B43-49B0-DDB5-615E12E509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9713" y="3882665"/>
            <a:ext cx="699239" cy="6992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9484B19-A40A-9775-73B6-5713565340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513" y="2894005"/>
            <a:ext cx="2282696" cy="498493"/>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4" name="Picture 10" descr="Felixstowe cinema hi-res stock ...">
            <a:extLst>
              <a:ext uri="{FF2B5EF4-FFF2-40B4-BE49-F238E27FC236}">
                <a16:creationId xmlns:a16="http://schemas.microsoft.com/office/drawing/2014/main" id="{27E67EE9-6378-8690-64C4-961EA6A4C8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268" y="859918"/>
            <a:ext cx="1262153" cy="919161"/>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6" name="Picture 12" descr="Funtasia Felixstowe | Day Out With The Kids">
            <a:extLst>
              <a:ext uri="{FF2B5EF4-FFF2-40B4-BE49-F238E27FC236}">
                <a16:creationId xmlns:a16="http://schemas.microsoft.com/office/drawing/2014/main" id="{9AB1F40F-4800-C503-C381-917C0F4C18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7600" y="1734636"/>
            <a:ext cx="2004525" cy="1503394"/>
          </a:xfrm>
          <a:prstGeom prst="star7">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BFFD7A7E-699D-E179-B941-321A1EBAE5C3}"/>
              </a:ext>
            </a:extLst>
          </p:cNvPr>
          <p:cNvPicPr>
            <a:picLocks noChangeAspect="1"/>
          </p:cNvPicPr>
          <p:nvPr/>
        </p:nvPicPr>
        <p:blipFill>
          <a:blip r:embed="rId10"/>
          <a:stretch>
            <a:fillRect/>
          </a:stretch>
        </p:blipFill>
        <p:spPr>
          <a:xfrm>
            <a:off x="1189515" y="3152803"/>
            <a:ext cx="1780019" cy="1248670"/>
          </a:xfrm>
          <a:prstGeom prst="teardrop">
            <a:avLst/>
          </a:prstGeom>
        </p:spPr>
      </p:pic>
      <p:pic>
        <p:nvPicPr>
          <p:cNvPr id="1038" name="Picture 14" descr="Urban Jump | Trampoline Arena">
            <a:extLst>
              <a:ext uri="{FF2B5EF4-FFF2-40B4-BE49-F238E27FC236}">
                <a16:creationId xmlns:a16="http://schemas.microsoft.com/office/drawing/2014/main" id="{5AA133B3-59BA-E3B5-0244-A1B920B012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8372" y="3342456"/>
            <a:ext cx="1459141" cy="1162662"/>
          </a:xfrm>
          <a:prstGeom prst="snip2SameRect">
            <a:avLst/>
          </a:prstGeom>
          <a:noFill/>
          <a:extLst>
            <a:ext uri="{909E8E84-426E-40DD-AFC4-6F175D3DCCD1}">
              <a14:hiddenFill xmlns:a14="http://schemas.microsoft.com/office/drawing/2010/main">
                <a:solidFill>
                  <a:srgbClr val="FFFFFF"/>
                </a:solidFill>
              </a14:hiddenFill>
            </a:ext>
          </a:extLst>
        </p:spPr>
      </p:pic>
      <p:pic>
        <p:nvPicPr>
          <p:cNvPr id="1040" name="Picture 16" descr="Jump! Trampoline Park - Toddlin' Around ...">
            <a:extLst>
              <a:ext uri="{FF2B5EF4-FFF2-40B4-BE49-F238E27FC236}">
                <a16:creationId xmlns:a16="http://schemas.microsoft.com/office/drawing/2014/main" id="{14476DD3-BE74-DBD3-0E25-DB8D9FB4C4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4077" y="1728428"/>
            <a:ext cx="905493" cy="1208881"/>
          </a:xfrm>
          <a:prstGeom prst="pentagon">
            <a:avLst/>
          </a:prstGeom>
          <a:noFill/>
          <a:extLst>
            <a:ext uri="{909E8E84-426E-40DD-AFC4-6F175D3DCCD1}">
              <a14:hiddenFill xmlns:a14="http://schemas.microsoft.com/office/drawing/2010/main">
                <a:solidFill>
                  <a:srgbClr val="FFFFFF"/>
                </a:solidFill>
              </a14:hiddenFill>
            </a:ext>
          </a:extLst>
        </p:spPr>
      </p:pic>
      <p:pic>
        <p:nvPicPr>
          <p:cNvPr id="1042" name="Picture 18" descr="Cineworld to exit bankruptcy in July ...">
            <a:extLst>
              <a:ext uri="{FF2B5EF4-FFF2-40B4-BE49-F238E27FC236}">
                <a16:creationId xmlns:a16="http://schemas.microsoft.com/office/drawing/2014/main" id="{08726FEB-EB85-BA15-FDC1-71B0C5945D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5916" y="784901"/>
            <a:ext cx="1793244" cy="1004217"/>
          </a:xfrm>
          <a:prstGeom prst="cloud">
            <a:avLst/>
          </a:prstGeom>
          <a:noFill/>
          <a:extLst>
            <a:ext uri="{909E8E84-426E-40DD-AFC4-6F175D3DCCD1}">
              <a14:hiddenFill xmlns:a14="http://schemas.microsoft.com/office/drawing/2010/main">
                <a:solidFill>
                  <a:srgbClr val="FFFFFF"/>
                </a:solidFill>
              </a14:hiddenFill>
            </a:ext>
          </a:extLst>
        </p:spPr>
      </p:pic>
      <p:pic>
        <p:nvPicPr>
          <p:cNvPr id="1044" name="Picture 20" descr="Kaddi - Places to go and things to do!">
            <a:extLst>
              <a:ext uri="{FF2B5EF4-FFF2-40B4-BE49-F238E27FC236}">
                <a16:creationId xmlns:a16="http://schemas.microsoft.com/office/drawing/2014/main" id="{B6B1ACE0-3BB7-6061-6DDE-EEE16BED71D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5209" y="3579823"/>
            <a:ext cx="1314302" cy="984458"/>
          </a:xfrm>
          <a:prstGeom prst="flowChartPunchedCard">
            <a:avLst/>
          </a:prstGeom>
          <a:noFill/>
          <a:extLst>
            <a:ext uri="{909E8E84-426E-40DD-AFC4-6F175D3DCCD1}">
              <a14:hiddenFill xmlns:a14="http://schemas.microsoft.com/office/drawing/2010/main">
                <a:solidFill>
                  <a:srgbClr val="FFFFFF"/>
                </a:solidFill>
              </a14:hiddenFill>
            </a:ext>
          </a:extLst>
        </p:spPr>
      </p:pic>
      <p:pic>
        <p:nvPicPr>
          <p:cNvPr id="1046" name="Picture 22" descr="BBC transfers HP Lovecraft drama to ...">
            <a:extLst>
              <a:ext uri="{FF2B5EF4-FFF2-40B4-BE49-F238E27FC236}">
                <a16:creationId xmlns:a16="http://schemas.microsoft.com/office/drawing/2014/main" id="{32099D65-AF72-05AD-137B-443AD59AEA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527" y="1190912"/>
            <a:ext cx="1831901" cy="1025865"/>
          </a:xfrm>
          <a:prstGeom prst="diamond">
            <a:avLst/>
          </a:prstGeom>
          <a:noFill/>
          <a:extLst>
            <a:ext uri="{909E8E84-426E-40DD-AFC4-6F175D3DCCD1}">
              <a14:hiddenFill xmlns:a14="http://schemas.microsoft.com/office/drawing/2010/main">
                <a:solidFill>
                  <a:srgbClr val="FFFFFF"/>
                </a:solidFill>
              </a14:hiddenFill>
            </a:ext>
          </a:extLst>
        </p:spPr>
      </p:pic>
      <p:pic>
        <p:nvPicPr>
          <p:cNvPr id="1048" name="Picture 24" descr="RENDLESHAM FOREST UFO TRIP - Woodbridge ...">
            <a:extLst>
              <a:ext uri="{FF2B5EF4-FFF2-40B4-BE49-F238E27FC236}">
                <a16:creationId xmlns:a16="http://schemas.microsoft.com/office/drawing/2014/main" id="{79F490E2-7701-6EDD-DC74-EB15A10A782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5209" y="2413142"/>
            <a:ext cx="1927787" cy="1079561"/>
          </a:xfrm>
          <a:prstGeom prst="flowChartOffpageConnector">
            <a:avLst/>
          </a:prstGeom>
          <a:noFill/>
          <a:extLst>
            <a:ext uri="{909E8E84-426E-40DD-AFC4-6F175D3DCCD1}">
              <a14:hiddenFill xmlns:a14="http://schemas.microsoft.com/office/drawing/2010/main">
                <a:solidFill>
                  <a:srgbClr val="FFFFFF"/>
                </a:solidFill>
              </a14:hiddenFill>
            </a:ext>
          </a:extLst>
        </p:spPr>
      </p:pic>
      <p:pic>
        <p:nvPicPr>
          <p:cNvPr id="1050" name="Picture 26" descr="Langer Primary Academy">
            <a:extLst>
              <a:ext uri="{FF2B5EF4-FFF2-40B4-BE49-F238E27FC236}">
                <a16:creationId xmlns:a16="http://schemas.microsoft.com/office/drawing/2014/main" id="{B3E69342-C7BE-B705-89E8-7FF3022C97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9229" y="3832493"/>
            <a:ext cx="577884" cy="6819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elixstowe School">
            <a:extLst>
              <a:ext uri="{FF2B5EF4-FFF2-40B4-BE49-F238E27FC236}">
                <a16:creationId xmlns:a16="http://schemas.microsoft.com/office/drawing/2014/main" id="{B42D43AE-15B7-B548-AC76-6053BF7F069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3698" y="2099971"/>
            <a:ext cx="1639218" cy="553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arlingaye High School">
            <a:extLst>
              <a:ext uri="{FF2B5EF4-FFF2-40B4-BE49-F238E27FC236}">
                <a16:creationId xmlns:a16="http://schemas.microsoft.com/office/drawing/2014/main" id="{566F3C6D-8ED6-311E-D08F-7F393D5C735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36969" y="3934017"/>
            <a:ext cx="1568627" cy="41887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Kesgrave High School, Suffolk">
            <a:extLst>
              <a:ext uri="{FF2B5EF4-FFF2-40B4-BE49-F238E27FC236}">
                <a16:creationId xmlns:a16="http://schemas.microsoft.com/office/drawing/2014/main" id="{0AFA3268-8B91-B1D0-39AD-B8E57096E6B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53305" y="3728552"/>
            <a:ext cx="671040" cy="7618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Women riding horses Two female horse riders looking at each other and smiling. horseback riding stock pictures, royalty-free photos &amp; images">
            <a:extLst>
              <a:ext uri="{FF2B5EF4-FFF2-40B4-BE49-F238E27FC236}">
                <a16:creationId xmlns:a16="http://schemas.microsoft.com/office/drawing/2014/main" id="{79AF2BE2-03A7-7B80-7006-079CDF34BEB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411851" y="2603470"/>
            <a:ext cx="1619342" cy="1079561"/>
          </a:xfrm>
          <a:prstGeom prst="ellipse">
            <a:avLst/>
          </a:prstGeom>
          <a:noFill/>
          <a:extLst>
            <a:ext uri="{909E8E84-426E-40DD-AFC4-6F175D3DCCD1}">
              <a14:hiddenFill xmlns:a14="http://schemas.microsoft.com/office/drawing/2010/main">
                <a:solidFill>
                  <a:srgbClr val="FFFFFF"/>
                </a:solidFill>
              </a14:hiddenFill>
            </a:ext>
          </a:extLst>
        </p:spPr>
      </p:pic>
      <p:pic>
        <p:nvPicPr>
          <p:cNvPr id="1064" name="Picture 40" descr="Felixstowe Beach Holiday Park - Where ...">
            <a:extLst>
              <a:ext uri="{FF2B5EF4-FFF2-40B4-BE49-F238E27FC236}">
                <a16:creationId xmlns:a16="http://schemas.microsoft.com/office/drawing/2014/main" id="{9CCBED4C-EEA9-CE02-0806-32E87C05D58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865" y="2298335"/>
            <a:ext cx="1705076" cy="800554"/>
          </a:xfrm>
          <a:prstGeom prst="parallelogram">
            <a:avLst/>
          </a:prstGeom>
          <a:noFill/>
          <a:extLst>
            <a:ext uri="{909E8E84-426E-40DD-AFC4-6F175D3DCCD1}">
              <a14:hiddenFill xmlns:a14="http://schemas.microsoft.com/office/drawing/2010/main">
                <a:solidFill>
                  <a:srgbClr val="FFFFFF"/>
                </a:solidFill>
              </a14:hiddenFill>
            </a:ext>
          </a:extLst>
        </p:spPr>
      </p:pic>
      <p:pic>
        <p:nvPicPr>
          <p:cNvPr id="1066" name="Picture 42" descr="Martello Park - Visit Felixstowe">
            <a:extLst>
              <a:ext uri="{FF2B5EF4-FFF2-40B4-BE49-F238E27FC236}">
                <a16:creationId xmlns:a16="http://schemas.microsoft.com/office/drawing/2014/main" id="{782208B5-78EA-5598-25E8-E62E8A69D15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21810" y="1047884"/>
            <a:ext cx="1714305" cy="835857"/>
          </a:xfrm>
          <a:prstGeom prst="trapezoid">
            <a:avLst/>
          </a:prstGeom>
          <a:noFill/>
          <a:extLst>
            <a:ext uri="{909E8E84-426E-40DD-AFC4-6F175D3DCCD1}">
              <a14:hiddenFill xmlns:a14="http://schemas.microsoft.com/office/drawing/2010/main">
                <a:solidFill>
                  <a:srgbClr val="FFFFFF"/>
                </a:solidFill>
              </a14:hiddenFill>
            </a:ext>
          </a:extLst>
        </p:spPr>
      </p:pic>
      <p:pic>
        <p:nvPicPr>
          <p:cNvPr id="1068" name="Picture 44" descr="Nature Attractions in Felixstowe ...">
            <a:extLst>
              <a:ext uri="{FF2B5EF4-FFF2-40B4-BE49-F238E27FC236}">
                <a16:creationId xmlns:a16="http://schemas.microsoft.com/office/drawing/2014/main" id="{C1691056-7C7F-F4A2-E7D0-817B66B86E7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38283" y="797880"/>
            <a:ext cx="1197372" cy="1197372"/>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Press Start Gaming Lounge - Things To ...">
            <a:extLst>
              <a:ext uri="{FF2B5EF4-FFF2-40B4-BE49-F238E27FC236}">
                <a16:creationId xmlns:a16="http://schemas.microsoft.com/office/drawing/2014/main" id="{32AB3A8A-7219-413A-46E7-10E1D7124B0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392694" y="1209041"/>
            <a:ext cx="1927787" cy="1223666"/>
          </a:xfrm>
          <a:prstGeom prst="star7">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7356E00-0439-1497-DD30-A2FF3E089F93}"/>
              </a:ext>
            </a:extLst>
          </p:cNvPr>
          <p:cNvSpPr txBox="1"/>
          <p:nvPr/>
        </p:nvSpPr>
        <p:spPr>
          <a:xfrm>
            <a:off x="8569511" y="4719702"/>
            <a:ext cx="3619441" cy="1754326"/>
          </a:xfrm>
          <a:prstGeom prst="rect">
            <a:avLst/>
          </a:prstGeom>
          <a:noFill/>
        </p:spPr>
        <p:txBody>
          <a:bodyPr wrap="square">
            <a:spAutoFit/>
          </a:bodyPr>
          <a:lstStyle/>
          <a:p>
            <a:r>
              <a:rPr lang="en-GB" sz="1800" dirty="0">
                <a:effectLst/>
                <a:latin typeface="Arial" panose="020B0604020202020204" pitchFamily="34" charset="0"/>
                <a:ea typeface="Arial" panose="020B0604020202020204" pitchFamily="34" charset="0"/>
              </a:rPr>
              <a:t>We</a:t>
            </a:r>
            <a:r>
              <a:rPr lang="en-GB" sz="1800" spc="-2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are</a:t>
            </a:r>
            <a:r>
              <a:rPr lang="en-GB" sz="1800" spc="-1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also</a:t>
            </a:r>
            <a:r>
              <a:rPr lang="en-GB" sz="1800" spc="-2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just</a:t>
            </a:r>
            <a:r>
              <a:rPr lang="en-GB" sz="1800" spc="-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a</a:t>
            </a:r>
            <a:r>
              <a:rPr lang="en-GB" sz="1800" spc="-2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short</a:t>
            </a:r>
            <a:r>
              <a:rPr lang="en-GB" sz="1800" spc="-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drive</a:t>
            </a:r>
            <a:r>
              <a:rPr lang="en-GB" sz="1800" spc="-1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away</a:t>
            </a:r>
            <a:r>
              <a:rPr lang="en-GB" sz="1800" spc="-10"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from</a:t>
            </a:r>
            <a:r>
              <a:rPr lang="en-GB" sz="1800" spc="-5"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Ipswich where there are indoor trampoline centres, a dry ski and tobogganing slope and indoor rock-climbing parks as well as shops and parks.</a:t>
            </a:r>
            <a:endParaRPr lang="en-GB"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7415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457200" y="4960137"/>
            <a:ext cx="7772400" cy="1463040"/>
          </a:xfrm>
        </p:spPr>
        <p:txBody>
          <a:bodyPr vert="horz" lIns="91440" tIns="45720" rIns="91440" bIns="45720" rtlCol="0" anchor="ctr">
            <a:normAutofit/>
          </a:bodyPr>
          <a:lstStyle/>
          <a:p>
            <a:pPr algn="r">
              <a:lnSpc>
                <a:spcPct val="80000"/>
              </a:lnSpc>
            </a:pPr>
            <a:r>
              <a:rPr lang="en-US" sz="5000" kern="1200" cap="all" spc="200" baseline="0" dirty="0">
                <a:solidFill>
                  <a:srgbClr val="FFFFFF"/>
                </a:solidFill>
                <a:latin typeface="+mj-lt"/>
                <a:ea typeface="+mj-ea"/>
                <a:cs typeface="+mj-cs"/>
              </a:rPr>
              <a:t>Welcome to Felix house</a:t>
            </a: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610600" y="4960137"/>
            <a:ext cx="3200400" cy="1463040"/>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2518700" y="205128"/>
            <a:ext cx="6091900"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GB" sz="3200" b="1" u="sng" kern="0" cap="small" dirty="0">
                <a:ln/>
                <a:solidFill>
                  <a:schemeClr val="accent4"/>
                </a:solidFill>
                <a:latin typeface="Arial" panose="020B0604020202020204" pitchFamily="34" charset="0"/>
                <a:ea typeface="Arial" panose="020B0604020202020204" pitchFamily="34" charset="0"/>
              </a:rPr>
              <a:t>Your Faith and religion</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9D7CFAD1-573D-8E60-809A-6E29250BC20E}"/>
              </a:ext>
            </a:extLst>
          </p:cNvPr>
          <p:cNvSpPr txBox="1"/>
          <p:nvPr/>
        </p:nvSpPr>
        <p:spPr>
          <a:xfrm>
            <a:off x="457200" y="1044542"/>
            <a:ext cx="9778482" cy="1200329"/>
          </a:xfrm>
          <a:prstGeom prst="rect">
            <a:avLst/>
          </a:prstGeom>
          <a:noFill/>
        </p:spPr>
        <p:txBody>
          <a:bodyPr wrap="square">
            <a:spAutoFit/>
          </a:bodyPr>
          <a:lstStyle/>
          <a:p>
            <a:r>
              <a:rPr lang="en-GB" sz="1800" dirty="0">
                <a:effectLst/>
                <a:latin typeface="Arial" panose="020B0604020202020204" pitchFamily="34" charset="0"/>
                <a:ea typeface="Arial" panose="020B0604020202020204" pitchFamily="34" charset="0"/>
              </a:rPr>
              <a:t>If you follow a religion, we will be happy to make sure that you can go to your place of worship. We fully understand that this will be important to you. If you need a special diet because of your religion, dietary needs or because you are vegetarian, we will do our very best to help you eat healthily whilst providing you with food in line with your needs. </a:t>
            </a:r>
          </a:p>
        </p:txBody>
      </p:sp>
      <p:pic>
        <p:nvPicPr>
          <p:cNvPr id="2050" name="Picture 2" descr="churches of St John the Baptist ...">
            <a:extLst>
              <a:ext uri="{FF2B5EF4-FFF2-40B4-BE49-F238E27FC236}">
                <a16:creationId xmlns:a16="http://schemas.microsoft.com/office/drawing/2014/main" id="{19C5240A-869D-12E9-2D95-8C27A50E8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15" y="237551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AA40CF8-007B-09FC-E16C-FA81BD9B2868}"/>
              </a:ext>
            </a:extLst>
          </p:cNvPr>
          <p:cNvPicPr>
            <a:picLocks noChangeAspect="1"/>
          </p:cNvPicPr>
          <p:nvPr/>
        </p:nvPicPr>
        <p:blipFill>
          <a:blip r:embed="rId5"/>
          <a:stretch>
            <a:fillRect/>
          </a:stretch>
        </p:blipFill>
        <p:spPr>
          <a:xfrm>
            <a:off x="2958684" y="2369366"/>
            <a:ext cx="3137316" cy="1743074"/>
          </a:xfrm>
          <a:prstGeom prst="rect">
            <a:avLst/>
          </a:prstGeom>
        </p:spPr>
      </p:pic>
      <p:pic>
        <p:nvPicPr>
          <p:cNvPr id="2052" name="Picture 4" descr="Christian cross variants - Wikipedia">
            <a:extLst>
              <a:ext uri="{FF2B5EF4-FFF2-40B4-BE49-F238E27FC236}">
                <a16:creationId xmlns:a16="http://schemas.microsoft.com/office/drawing/2014/main" id="{9433631A-41FF-96ED-35CF-C995A24368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176" y="2361744"/>
            <a:ext cx="2158402" cy="17583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 Islam: Muslim Symbols and Meanings Year 3 Lesson Pack 6">
            <a:extLst>
              <a:ext uri="{FF2B5EF4-FFF2-40B4-BE49-F238E27FC236}">
                <a16:creationId xmlns:a16="http://schemas.microsoft.com/office/drawing/2014/main" id="{EA40AE10-DDBB-8159-F594-58852CF3444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96" t="8174" r="35279" b="45800"/>
          <a:stretch/>
        </p:blipFill>
        <p:spPr bwMode="auto">
          <a:xfrm>
            <a:off x="8426754" y="2526757"/>
            <a:ext cx="3631913" cy="138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7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52461" y="5174095"/>
            <a:ext cx="4870580" cy="830961"/>
          </a:xfrm>
          <a:scene3d>
            <a:camera prst="perspectiveContrastingRightFacing"/>
            <a:lightRig rig="threePt" dir="t"/>
          </a:scene3d>
        </p:spPr>
        <p:txBody>
          <a:bodyPr vert="horz" lIns="91440" tIns="45720" rIns="91440" bIns="45720" rtlCol="0" anchor="ctr">
            <a:normAutofit fontScale="90000"/>
          </a:bodyPr>
          <a:lstStyle/>
          <a:p>
            <a:pPr algn="l">
              <a:lnSpc>
                <a:spcPct val="80000"/>
              </a:lnSpc>
            </a:pPr>
            <a:r>
              <a:rPr lang="en-US" sz="5000" kern="1200" cap="all" spc="200" baseline="0" dirty="0">
                <a:solidFill>
                  <a:srgbClr val="FFFFFF"/>
                </a:solidFill>
                <a:latin typeface="+mj-lt"/>
                <a:ea typeface="+mj-ea"/>
                <a:cs typeface="+mj-cs"/>
              </a:rPr>
              <a:t>You get to set up your room how you like.</a:t>
            </a: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610600" y="4960137"/>
            <a:ext cx="3200400" cy="1463040"/>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2518700" y="205128"/>
            <a:ext cx="6091900"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GB" sz="3200" b="1" u="sng" kern="0" cap="small" dirty="0">
                <a:ln/>
                <a:solidFill>
                  <a:schemeClr val="accent4"/>
                </a:solidFill>
                <a:latin typeface="Arial" panose="020B0604020202020204" pitchFamily="34" charset="0"/>
                <a:ea typeface="Arial" panose="020B0604020202020204" pitchFamily="34" charset="0"/>
              </a:rPr>
              <a:t>Your home looks like this</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4F966956-CD83-F1DC-DA6F-E8CC33C33BCC}"/>
              </a:ext>
            </a:extLst>
          </p:cNvPr>
          <p:cNvSpPr txBox="1"/>
          <p:nvPr/>
        </p:nvSpPr>
        <p:spPr>
          <a:xfrm>
            <a:off x="9068128" y="2880877"/>
            <a:ext cx="1109448" cy="369332"/>
          </a:xfrm>
          <a:prstGeom prst="rect">
            <a:avLst/>
          </a:prstGeom>
          <a:noFill/>
        </p:spPr>
        <p:txBody>
          <a:bodyPr wrap="square">
            <a:spAutoFit/>
          </a:bodyPr>
          <a:lstStyle/>
          <a:p>
            <a:r>
              <a:rPr lang="en-US" dirty="0"/>
              <a:t>Bathroom </a:t>
            </a:r>
            <a:endParaRPr lang="en-GB" dirty="0"/>
          </a:p>
        </p:txBody>
      </p:sp>
      <p:sp>
        <p:nvSpPr>
          <p:cNvPr id="8" name="TextBox 7">
            <a:extLst>
              <a:ext uri="{FF2B5EF4-FFF2-40B4-BE49-F238E27FC236}">
                <a16:creationId xmlns:a16="http://schemas.microsoft.com/office/drawing/2014/main" id="{797EF90C-CB8A-ABD4-ECE5-E92B8B1AEAB2}"/>
              </a:ext>
            </a:extLst>
          </p:cNvPr>
          <p:cNvSpPr txBox="1"/>
          <p:nvPr/>
        </p:nvSpPr>
        <p:spPr>
          <a:xfrm>
            <a:off x="214603" y="1006359"/>
            <a:ext cx="1418254" cy="369332"/>
          </a:xfrm>
          <a:prstGeom prst="rect">
            <a:avLst/>
          </a:prstGeom>
          <a:noFill/>
        </p:spPr>
        <p:txBody>
          <a:bodyPr wrap="square">
            <a:spAutoFit/>
          </a:bodyPr>
          <a:lstStyle/>
          <a:p>
            <a:r>
              <a:rPr lang="en-US" dirty="0"/>
              <a:t>Ground Floor </a:t>
            </a:r>
            <a:endParaRPr lang="en-GB" dirty="0"/>
          </a:p>
        </p:txBody>
      </p:sp>
      <p:pic>
        <p:nvPicPr>
          <p:cNvPr id="4098" name="Picture 2" descr="Smiley Face Emoji Vector Art, Icons ...">
            <a:extLst>
              <a:ext uri="{FF2B5EF4-FFF2-40B4-BE49-F238E27FC236}">
                <a16:creationId xmlns:a16="http://schemas.microsoft.com/office/drawing/2014/main" id="{130EB613-EF34-A8B5-01A1-F1810408F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357" y="4640206"/>
            <a:ext cx="2143125" cy="2143125"/>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84FE0F0-6610-6317-E8EC-9739FA5BD0CD}"/>
              </a:ext>
            </a:extLst>
          </p:cNvPr>
          <p:cNvPicPr>
            <a:picLocks noChangeAspect="1"/>
          </p:cNvPicPr>
          <p:nvPr/>
        </p:nvPicPr>
        <p:blipFill>
          <a:blip r:embed="rId5"/>
          <a:stretch>
            <a:fillRect/>
          </a:stretch>
        </p:blipFill>
        <p:spPr>
          <a:xfrm>
            <a:off x="101885" y="1314335"/>
            <a:ext cx="1793325" cy="1251014"/>
          </a:xfrm>
          <a:prstGeom prst="rect">
            <a:avLst/>
          </a:prstGeom>
          <a:ln>
            <a:noFill/>
          </a:ln>
          <a:effectLst>
            <a:softEdge rad="112500"/>
          </a:effectLst>
        </p:spPr>
      </p:pic>
      <p:pic>
        <p:nvPicPr>
          <p:cNvPr id="20" name="Picture 19">
            <a:extLst>
              <a:ext uri="{FF2B5EF4-FFF2-40B4-BE49-F238E27FC236}">
                <a16:creationId xmlns:a16="http://schemas.microsoft.com/office/drawing/2014/main" id="{F3276C8A-2AF2-0E1E-2F1F-51F2AC58B52D}"/>
              </a:ext>
            </a:extLst>
          </p:cNvPr>
          <p:cNvPicPr>
            <a:picLocks noChangeAspect="1"/>
          </p:cNvPicPr>
          <p:nvPr/>
        </p:nvPicPr>
        <p:blipFill>
          <a:blip r:embed="rId6"/>
          <a:stretch>
            <a:fillRect/>
          </a:stretch>
        </p:blipFill>
        <p:spPr>
          <a:xfrm>
            <a:off x="88348" y="2565349"/>
            <a:ext cx="1793325" cy="1274542"/>
          </a:xfrm>
          <a:prstGeom prst="rect">
            <a:avLst/>
          </a:prstGeom>
          <a:ln>
            <a:noFill/>
          </a:ln>
          <a:effectLst>
            <a:softEdge rad="112500"/>
          </a:effectLst>
        </p:spPr>
      </p:pic>
      <p:sp>
        <p:nvSpPr>
          <p:cNvPr id="24" name="TextBox 23">
            <a:extLst>
              <a:ext uri="{FF2B5EF4-FFF2-40B4-BE49-F238E27FC236}">
                <a16:creationId xmlns:a16="http://schemas.microsoft.com/office/drawing/2014/main" id="{7DECBE5F-9788-45F6-31FC-A998DDCAC52F}"/>
              </a:ext>
            </a:extLst>
          </p:cNvPr>
          <p:cNvSpPr txBox="1"/>
          <p:nvPr/>
        </p:nvSpPr>
        <p:spPr>
          <a:xfrm>
            <a:off x="337483" y="2375981"/>
            <a:ext cx="1399592" cy="378734"/>
          </a:xfrm>
          <a:prstGeom prst="rect">
            <a:avLst/>
          </a:prstGeom>
          <a:noFill/>
          <a:effectLst>
            <a:softEdge rad="12700"/>
          </a:effectLst>
        </p:spPr>
        <p:txBody>
          <a:bodyPr wrap="square">
            <a:spAutoFit/>
          </a:bodyPr>
          <a:lstStyle/>
          <a:p>
            <a:r>
              <a:rPr lang="en-US" dirty="0"/>
              <a:t>Games Room </a:t>
            </a:r>
            <a:endParaRPr lang="en-GB" dirty="0"/>
          </a:p>
        </p:txBody>
      </p:sp>
      <p:pic>
        <p:nvPicPr>
          <p:cNvPr id="26" name="Picture 25">
            <a:extLst>
              <a:ext uri="{FF2B5EF4-FFF2-40B4-BE49-F238E27FC236}">
                <a16:creationId xmlns:a16="http://schemas.microsoft.com/office/drawing/2014/main" id="{0CD91D01-583F-EE87-67F3-47B4C78E9FAD}"/>
              </a:ext>
            </a:extLst>
          </p:cNvPr>
          <p:cNvPicPr>
            <a:picLocks noChangeAspect="1"/>
          </p:cNvPicPr>
          <p:nvPr/>
        </p:nvPicPr>
        <p:blipFill>
          <a:blip r:embed="rId7"/>
          <a:stretch>
            <a:fillRect/>
          </a:stretch>
        </p:blipFill>
        <p:spPr>
          <a:xfrm>
            <a:off x="214603" y="3909974"/>
            <a:ext cx="1522472" cy="1021934"/>
          </a:xfrm>
          <a:prstGeom prst="rect">
            <a:avLst/>
          </a:prstGeom>
          <a:ln>
            <a:noFill/>
          </a:ln>
          <a:effectLst>
            <a:softEdge rad="112500"/>
          </a:effectLst>
        </p:spPr>
      </p:pic>
      <p:sp>
        <p:nvSpPr>
          <p:cNvPr id="28" name="TextBox 27">
            <a:extLst>
              <a:ext uri="{FF2B5EF4-FFF2-40B4-BE49-F238E27FC236}">
                <a16:creationId xmlns:a16="http://schemas.microsoft.com/office/drawing/2014/main" id="{2221D4CE-25D9-A56F-2B65-3BAC781C2147}"/>
              </a:ext>
            </a:extLst>
          </p:cNvPr>
          <p:cNvSpPr txBox="1"/>
          <p:nvPr/>
        </p:nvSpPr>
        <p:spPr>
          <a:xfrm>
            <a:off x="318822" y="3780678"/>
            <a:ext cx="1418253" cy="369332"/>
          </a:xfrm>
          <a:prstGeom prst="rect">
            <a:avLst/>
          </a:prstGeom>
          <a:noFill/>
        </p:spPr>
        <p:txBody>
          <a:bodyPr wrap="square">
            <a:spAutoFit/>
          </a:bodyPr>
          <a:lstStyle/>
          <a:p>
            <a:r>
              <a:rPr lang="en-US" dirty="0"/>
              <a:t>Conservatory</a:t>
            </a:r>
            <a:endParaRPr lang="en-GB" dirty="0"/>
          </a:p>
        </p:txBody>
      </p:sp>
      <p:sp>
        <p:nvSpPr>
          <p:cNvPr id="30" name="TextBox 29">
            <a:extLst>
              <a:ext uri="{FF2B5EF4-FFF2-40B4-BE49-F238E27FC236}">
                <a16:creationId xmlns:a16="http://schemas.microsoft.com/office/drawing/2014/main" id="{3CCE1F49-F0A9-8162-6457-7D957E77CB63}"/>
              </a:ext>
            </a:extLst>
          </p:cNvPr>
          <p:cNvSpPr txBox="1"/>
          <p:nvPr/>
        </p:nvSpPr>
        <p:spPr>
          <a:xfrm>
            <a:off x="4028464" y="763377"/>
            <a:ext cx="1101013" cy="369332"/>
          </a:xfrm>
          <a:prstGeom prst="rect">
            <a:avLst/>
          </a:prstGeom>
          <a:noFill/>
        </p:spPr>
        <p:txBody>
          <a:bodyPr wrap="square">
            <a:spAutoFit/>
          </a:bodyPr>
          <a:lstStyle/>
          <a:p>
            <a:r>
              <a:rPr lang="en-US" dirty="0"/>
              <a:t>First Floor</a:t>
            </a:r>
            <a:endParaRPr lang="en-GB" dirty="0"/>
          </a:p>
        </p:txBody>
      </p:sp>
      <p:pic>
        <p:nvPicPr>
          <p:cNvPr id="32" name="Picture 31">
            <a:extLst>
              <a:ext uri="{FF2B5EF4-FFF2-40B4-BE49-F238E27FC236}">
                <a16:creationId xmlns:a16="http://schemas.microsoft.com/office/drawing/2014/main" id="{31739605-F052-EAFE-84CA-BC16ED53E14F}"/>
              </a:ext>
            </a:extLst>
          </p:cNvPr>
          <p:cNvPicPr>
            <a:picLocks noChangeAspect="1"/>
          </p:cNvPicPr>
          <p:nvPr/>
        </p:nvPicPr>
        <p:blipFill rotWithShape="1">
          <a:blip r:embed="rId8"/>
          <a:srcRect l="781" r="67797"/>
          <a:stretch/>
        </p:blipFill>
        <p:spPr>
          <a:xfrm>
            <a:off x="3502751" y="1059677"/>
            <a:ext cx="2036394" cy="1603728"/>
          </a:xfrm>
          <a:prstGeom prst="ellipse">
            <a:avLst/>
          </a:prstGeom>
          <a:ln>
            <a:noFill/>
          </a:ln>
          <a:effectLst>
            <a:softEdge rad="112500"/>
          </a:effectLst>
        </p:spPr>
      </p:pic>
      <p:pic>
        <p:nvPicPr>
          <p:cNvPr id="33" name="Picture 32">
            <a:extLst>
              <a:ext uri="{FF2B5EF4-FFF2-40B4-BE49-F238E27FC236}">
                <a16:creationId xmlns:a16="http://schemas.microsoft.com/office/drawing/2014/main" id="{7D111FB2-76EC-DCB8-B01E-FDBC24B95A8A}"/>
              </a:ext>
            </a:extLst>
          </p:cNvPr>
          <p:cNvPicPr>
            <a:picLocks noChangeAspect="1"/>
          </p:cNvPicPr>
          <p:nvPr/>
        </p:nvPicPr>
        <p:blipFill rotWithShape="1">
          <a:blip r:embed="rId8"/>
          <a:srcRect l="34048" r="35844"/>
          <a:stretch/>
        </p:blipFill>
        <p:spPr>
          <a:xfrm>
            <a:off x="4578971" y="2541936"/>
            <a:ext cx="2177376" cy="1789631"/>
          </a:xfrm>
          <a:prstGeom prst="ellipse">
            <a:avLst/>
          </a:prstGeom>
          <a:ln>
            <a:noFill/>
          </a:ln>
          <a:effectLst>
            <a:softEdge rad="112500"/>
          </a:effectLst>
        </p:spPr>
      </p:pic>
      <p:pic>
        <p:nvPicPr>
          <p:cNvPr id="34" name="Picture 33">
            <a:extLst>
              <a:ext uri="{FF2B5EF4-FFF2-40B4-BE49-F238E27FC236}">
                <a16:creationId xmlns:a16="http://schemas.microsoft.com/office/drawing/2014/main" id="{DB2161C3-9F7F-CF01-BD70-B44B34C0E0B7}"/>
              </a:ext>
            </a:extLst>
          </p:cNvPr>
          <p:cNvPicPr>
            <a:picLocks noChangeAspect="1"/>
          </p:cNvPicPr>
          <p:nvPr/>
        </p:nvPicPr>
        <p:blipFill rotWithShape="1">
          <a:blip r:embed="rId8"/>
          <a:srcRect l="68029"/>
          <a:stretch/>
        </p:blipFill>
        <p:spPr>
          <a:xfrm>
            <a:off x="2191694" y="2656940"/>
            <a:ext cx="2240193" cy="1733952"/>
          </a:xfrm>
          <a:prstGeom prst="ellipse">
            <a:avLst/>
          </a:prstGeom>
          <a:ln>
            <a:noFill/>
          </a:ln>
          <a:effectLst>
            <a:softEdge rad="112500"/>
          </a:effectLst>
        </p:spPr>
      </p:pic>
      <p:sp>
        <p:nvSpPr>
          <p:cNvPr id="36" name="TextBox 35">
            <a:extLst>
              <a:ext uri="{FF2B5EF4-FFF2-40B4-BE49-F238E27FC236}">
                <a16:creationId xmlns:a16="http://schemas.microsoft.com/office/drawing/2014/main" id="{BBABFC66-DF20-7A8C-3C92-507A7DA8939E}"/>
              </a:ext>
            </a:extLst>
          </p:cNvPr>
          <p:cNvSpPr txBox="1"/>
          <p:nvPr/>
        </p:nvSpPr>
        <p:spPr>
          <a:xfrm>
            <a:off x="5383732" y="1570510"/>
            <a:ext cx="883444" cy="369332"/>
          </a:xfrm>
          <a:prstGeom prst="rect">
            <a:avLst/>
          </a:prstGeom>
          <a:noFill/>
        </p:spPr>
        <p:txBody>
          <a:bodyPr wrap="square">
            <a:spAutoFit/>
          </a:bodyPr>
          <a:lstStyle/>
          <a:p>
            <a:r>
              <a:rPr lang="en-US" dirty="0"/>
              <a:t>Kitchen</a:t>
            </a:r>
            <a:endParaRPr lang="en-GB" dirty="0"/>
          </a:p>
        </p:txBody>
      </p:sp>
      <p:sp>
        <p:nvSpPr>
          <p:cNvPr id="38" name="TextBox 37">
            <a:extLst>
              <a:ext uri="{FF2B5EF4-FFF2-40B4-BE49-F238E27FC236}">
                <a16:creationId xmlns:a16="http://schemas.microsoft.com/office/drawing/2014/main" id="{9D90FA12-1374-475C-F188-003401D7DD56}"/>
              </a:ext>
            </a:extLst>
          </p:cNvPr>
          <p:cNvSpPr txBox="1"/>
          <p:nvPr/>
        </p:nvSpPr>
        <p:spPr>
          <a:xfrm>
            <a:off x="5692105" y="4166300"/>
            <a:ext cx="1286215" cy="369332"/>
          </a:xfrm>
          <a:prstGeom prst="rect">
            <a:avLst/>
          </a:prstGeom>
          <a:noFill/>
        </p:spPr>
        <p:txBody>
          <a:bodyPr wrap="square">
            <a:spAutoFit/>
          </a:bodyPr>
          <a:lstStyle/>
          <a:p>
            <a:r>
              <a:rPr lang="en-US" dirty="0"/>
              <a:t>Dining area </a:t>
            </a:r>
            <a:endParaRPr lang="en-GB" dirty="0"/>
          </a:p>
        </p:txBody>
      </p:sp>
      <p:sp>
        <p:nvSpPr>
          <p:cNvPr id="40" name="TextBox 39">
            <a:extLst>
              <a:ext uri="{FF2B5EF4-FFF2-40B4-BE49-F238E27FC236}">
                <a16:creationId xmlns:a16="http://schemas.microsoft.com/office/drawing/2014/main" id="{7ABE275F-EF19-6878-28ED-E8A70A0787FA}"/>
              </a:ext>
            </a:extLst>
          </p:cNvPr>
          <p:cNvSpPr txBox="1"/>
          <p:nvPr/>
        </p:nvSpPr>
        <p:spPr>
          <a:xfrm>
            <a:off x="2591428" y="2298830"/>
            <a:ext cx="826294" cy="369332"/>
          </a:xfrm>
          <a:prstGeom prst="rect">
            <a:avLst/>
          </a:prstGeom>
          <a:noFill/>
        </p:spPr>
        <p:txBody>
          <a:bodyPr wrap="square">
            <a:spAutoFit/>
          </a:bodyPr>
          <a:lstStyle/>
          <a:p>
            <a:r>
              <a:rPr lang="en-US" dirty="0"/>
              <a:t>Lounge</a:t>
            </a:r>
            <a:endParaRPr lang="en-GB" dirty="0"/>
          </a:p>
        </p:txBody>
      </p:sp>
      <p:pic>
        <p:nvPicPr>
          <p:cNvPr id="42" name="Picture 41">
            <a:extLst>
              <a:ext uri="{FF2B5EF4-FFF2-40B4-BE49-F238E27FC236}">
                <a16:creationId xmlns:a16="http://schemas.microsoft.com/office/drawing/2014/main" id="{CD8635B6-5FF7-A13D-2043-E3018EC69B34}"/>
              </a:ext>
            </a:extLst>
          </p:cNvPr>
          <p:cNvPicPr>
            <a:picLocks noChangeAspect="1"/>
          </p:cNvPicPr>
          <p:nvPr/>
        </p:nvPicPr>
        <p:blipFill rotWithShape="1">
          <a:blip r:embed="rId9"/>
          <a:srcRect r="53995" b="59768"/>
          <a:stretch/>
        </p:blipFill>
        <p:spPr>
          <a:xfrm>
            <a:off x="6713489" y="1573671"/>
            <a:ext cx="2773411" cy="1270840"/>
          </a:xfrm>
          <a:prstGeom prst="rect">
            <a:avLst/>
          </a:prstGeom>
          <a:ln>
            <a:noFill/>
          </a:ln>
          <a:effectLst>
            <a:softEdge rad="112500"/>
          </a:effectLst>
        </p:spPr>
      </p:pic>
      <p:sp>
        <p:nvSpPr>
          <p:cNvPr id="44" name="TextBox 43">
            <a:extLst>
              <a:ext uri="{FF2B5EF4-FFF2-40B4-BE49-F238E27FC236}">
                <a16:creationId xmlns:a16="http://schemas.microsoft.com/office/drawing/2014/main" id="{96A4EF3E-7DA0-183B-D65E-7319A81C29BA}"/>
              </a:ext>
            </a:extLst>
          </p:cNvPr>
          <p:cNvSpPr txBox="1"/>
          <p:nvPr/>
        </p:nvSpPr>
        <p:spPr>
          <a:xfrm>
            <a:off x="8714971" y="1170638"/>
            <a:ext cx="1418253" cy="369332"/>
          </a:xfrm>
          <a:prstGeom prst="rect">
            <a:avLst/>
          </a:prstGeom>
          <a:noFill/>
        </p:spPr>
        <p:txBody>
          <a:bodyPr wrap="square">
            <a:spAutoFit/>
          </a:bodyPr>
          <a:lstStyle/>
          <a:p>
            <a:r>
              <a:rPr lang="en-US" dirty="0"/>
              <a:t>Second Floor </a:t>
            </a:r>
            <a:endParaRPr lang="en-GB" dirty="0"/>
          </a:p>
        </p:txBody>
      </p:sp>
      <p:sp>
        <p:nvSpPr>
          <p:cNvPr id="46" name="TextBox 45">
            <a:extLst>
              <a:ext uri="{FF2B5EF4-FFF2-40B4-BE49-F238E27FC236}">
                <a16:creationId xmlns:a16="http://schemas.microsoft.com/office/drawing/2014/main" id="{46558D67-3AFB-8618-FB3B-AAE51D8FD4FD}"/>
              </a:ext>
            </a:extLst>
          </p:cNvPr>
          <p:cNvSpPr txBox="1"/>
          <p:nvPr/>
        </p:nvSpPr>
        <p:spPr>
          <a:xfrm>
            <a:off x="6722672" y="1500663"/>
            <a:ext cx="1189688" cy="369332"/>
          </a:xfrm>
          <a:prstGeom prst="rect">
            <a:avLst/>
          </a:prstGeom>
          <a:noFill/>
        </p:spPr>
        <p:txBody>
          <a:bodyPr wrap="square">
            <a:spAutoFit/>
          </a:bodyPr>
          <a:lstStyle/>
          <a:p>
            <a:r>
              <a:rPr lang="en-US" dirty="0"/>
              <a:t>Bedroom 1 </a:t>
            </a:r>
            <a:endParaRPr lang="en-GB" dirty="0"/>
          </a:p>
        </p:txBody>
      </p:sp>
      <p:pic>
        <p:nvPicPr>
          <p:cNvPr id="47" name="Picture 46">
            <a:extLst>
              <a:ext uri="{FF2B5EF4-FFF2-40B4-BE49-F238E27FC236}">
                <a16:creationId xmlns:a16="http://schemas.microsoft.com/office/drawing/2014/main" id="{9C91AE3B-5CB5-44F3-F09F-6DDE650E821D}"/>
              </a:ext>
            </a:extLst>
          </p:cNvPr>
          <p:cNvPicPr>
            <a:picLocks noChangeAspect="1"/>
          </p:cNvPicPr>
          <p:nvPr/>
        </p:nvPicPr>
        <p:blipFill rotWithShape="1">
          <a:blip r:embed="rId9"/>
          <a:srcRect l="57554" b="59481"/>
          <a:stretch/>
        </p:blipFill>
        <p:spPr>
          <a:xfrm>
            <a:off x="9566894" y="1582865"/>
            <a:ext cx="2496373" cy="1248643"/>
          </a:xfrm>
          <a:prstGeom prst="rect">
            <a:avLst/>
          </a:prstGeom>
          <a:ln>
            <a:noFill/>
          </a:ln>
          <a:effectLst>
            <a:softEdge rad="112500"/>
          </a:effectLst>
        </p:spPr>
      </p:pic>
      <p:sp>
        <p:nvSpPr>
          <p:cNvPr id="49" name="TextBox 48">
            <a:extLst>
              <a:ext uri="{FF2B5EF4-FFF2-40B4-BE49-F238E27FC236}">
                <a16:creationId xmlns:a16="http://schemas.microsoft.com/office/drawing/2014/main" id="{EA8B5905-C698-3E37-A091-55A7108777B5}"/>
              </a:ext>
            </a:extLst>
          </p:cNvPr>
          <p:cNvSpPr txBox="1"/>
          <p:nvPr/>
        </p:nvSpPr>
        <p:spPr>
          <a:xfrm>
            <a:off x="9566894" y="1524332"/>
            <a:ext cx="1189688" cy="369332"/>
          </a:xfrm>
          <a:prstGeom prst="rect">
            <a:avLst/>
          </a:prstGeom>
          <a:noFill/>
        </p:spPr>
        <p:txBody>
          <a:bodyPr wrap="square">
            <a:spAutoFit/>
          </a:bodyPr>
          <a:lstStyle/>
          <a:p>
            <a:r>
              <a:rPr lang="en-US" dirty="0"/>
              <a:t>Bedroom 2 </a:t>
            </a:r>
            <a:endParaRPr lang="en-GB" dirty="0"/>
          </a:p>
        </p:txBody>
      </p:sp>
      <p:pic>
        <p:nvPicPr>
          <p:cNvPr id="50" name="Picture 49">
            <a:extLst>
              <a:ext uri="{FF2B5EF4-FFF2-40B4-BE49-F238E27FC236}">
                <a16:creationId xmlns:a16="http://schemas.microsoft.com/office/drawing/2014/main" id="{7680A207-8F4D-7715-9DD5-797D89FF4B94}"/>
              </a:ext>
            </a:extLst>
          </p:cNvPr>
          <p:cNvPicPr>
            <a:picLocks noChangeAspect="1"/>
          </p:cNvPicPr>
          <p:nvPr/>
        </p:nvPicPr>
        <p:blipFill rotWithShape="1">
          <a:blip r:embed="rId9"/>
          <a:srcRect t="54050" r="53839"/>
          <a:stretch/>
        </p:blipFill>
        <p:spPr>
          <a:xfrm>
            <a:off x="7298063" y="3192015"/>
            <a:ext cx="2268831" cy="1183371"/>
          </a:xfrm>
          <a:prstGeom prst="rect">
            <a:avLst/>
          </a:prstGeom>
          <a:ln>
            <a:noFill/>
          </a:ln>
          <a:effectLst>
            <a:softEdge rad="112500"/>
          </a:effectLst>
        </p:spPr>
      </p:pic>
      <p:pic>
        <p:nvPicPr>
          <p:cNvPr id="51" name="Picture 50">
            <a:extLst>
              <a:ext uri="{FF2B5EF4-FFF2-40B4-BE49-F238E27FC236}">
                <a16:creationId xmlns:a16="http://schemas.microsoft.com/office/drawing/2014/main" id="{DAF71C7B-82EB-C067-218D-B8C352445E7A}"/>
              </a:ext>
            </a:extLst>
          </p:cNvPr>
          <p:cNvPicPr>
            <a:picLocks noChangeAspect="1"/>
          </p:cNvPicPr>
          <p:nvPr/>
        </p:nvPicPr>
        <p:blipFill rotWithShape="1">
          <a:blip r:embed="rId9"/>
          <a:srcRect l="57790" t="53854"/>
          <a:stretch/>
        </p:blipFill>
        <p:spPr>
          <a:xfrm>
            <a:off x="9821039" y="3140911"/>
            <a:ext cx="2210052" cy="1265978"/>
          </a:xfrm>
          <a:prstGeom prst="rect">
            <a:avLst/>
          </a:prstGeom>
          <a:ln>
            <a:noFill/>
          </a:ln>
          <a:effectLst>
            <a:softEdge rad="112500"/>
          </a:effectLst>
        </p:spPr>
      </p:pic>
    </p:spTree>
    <p:extLst>
      <p:ext uri="{BB962C8B-B14F-4D97-AF65-F5344CB8AC3E}">
        <p14:creationId xmlns:p14="http://schemas.microsoft.com/office/powerpoint/2010/main" val="93968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17362027" y="12377112"/>
            <a:ext cx="242591" cy="103361"/>
          </a:xfrm>
        </p:spPr>
        <p:txBody>
          <a:bodyPr vert="horz" lIns="91440" tIns="45720" rIns="91440" bIns="45720" rtlCol="0" anchor="ctr">
            <a:normAutofit fontScale="25000" lnSpcReduction="20000"/>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023119" y="142435"/>
            <a:ext cx="5378346"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GB" sz="3200" b="1" u="sng" kern="0" cap="small" dirty="0">
                <a:ln/>
                <a:solidFill>
                  <a:schemeClr val="accent4"/>
                </a:solidFill>
                <a:latin typeface="Arial" panose="020B0604020202020204" pitchFamily="34" charset="0"/>
                <a:ea typeface="Arial" panose="020B0604020202020204" pitchFamily="34" charset="0"/>
              </a:rPr>
              <a:t>Who will you see in the home</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20" name="TextBox 19">
            <a:extLst>
              <a:ext uri="{FF2B5EF4-FFF2-40B4-BE49-F238E27FC236}">
                <a16:creationId xmlns:a16="http://schemas.microsoft.com/office/drawing/2014/main" id="{1D98EDBB-9E2F-6F22-C022-ABF11B9FC15C}"/>
              </a:ext>
            </a:extLst>
          </p:cNvPr>
          <p:cNvSpPr txBox="1"/>
          <p:nvPr/>
        </p:nvSpPr>
        <p:spPr>
          <a:xfrm>
            <a:off x="358461" y="4635549"/>
            <a:ext cx="927530" cy="369332"/>
          </a:xfrm>
          <a:prstGeom prst="rect">
            <a:avLst/>
          </a:prstGeom>
          <a:noFill/>
        </p:spPr>
        <p:txBody>
          <a:bodyPr wrap="square">
            <a:spAutoFit/>
          </a:bodyPr>
          <a:lstStyle/>
          <a:p>
            <a:r>
              <a:rPr lang="en-GB" dirty="0"/>
              <a:t>Jerome</a:t>
            </a:r>
          </a:p>
        </p:txBody>
      </p:sp>
      <p:pic>
        <p:nvPicPr>
          <p:cNvPr id="24" name="Picture 23">
            <a:extLst>
              <a:ext uri="{FF2B5EF4-FFF2-40B4-BE49-F238E27FC236}">
                <a16:creationId xmlns:a16="http://schemas.microsoft.com/office/drawing/2014/main" id="{37C74ADB-193E-D01C-AF0C-7F09E69FE4CC}"/>
              </a:ext>
            </a:extLst>
          </p:cNvPr>
          <p:cNvPicPr>
            <a:picLocks noChangeAspect="1"/>
          </p:cNvPicPr>
          <p:nvPr/>
        </p:nvPicPr>
        <p:blipFill>
          <a:blip r:embed="rId4"/>
          <a:stretch>
            <a:fillRect/>
          </a:stretch>
        </p:blipFill>
        <p:spPr>
          <a:xfrm>
            <a:off x="159450" y="5045317"/>
            <a:ext cx="1187154" cy="1292679"/>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C48AD85B-BC5B-0FA8-7679-6DA1931A0854}"/>
              </a:ext>
            </a:extLst>
          </p:cNvPr>
          <p:cNvSpPr txBox="1"/>
          <p:nvPr/>
        </p:nvSpPr>
        <p:spPr>
          <a:xfrm>
            <a:off x="-3048" y="6361108"/>
            <a:ext cx="1684175" cy="369332"/>
          </a:xfrm>
          <a:prstGeom prst="rect">
            <a:avLst/>
          </a:prstGeom>
          <a:noFill/>
        </p:spPr>
        <p:txBody>
          <a:bodyPr wrap="square">
            <a:spAutoFit/>
          </a:bodyPr>
          <a:lstStyle/>
          <a:p>
            <a:r>
              <a:rPr lang="en-GB" dirty="0"/>
              <a:t>Homes Manager </a:t>
            </a:r>
          </a:p>
        </p:txBody>
      </p:sp>
      <p:pic>
        <p:nvPicPr>
          <p:cNvPr id="28" name="Picture 27">
            <a:extLst>
              <a:ext uri="{FF2B5EF4-FFF2-40B4-BE49-F238E27FC236}">
                <a16:creationId xmlns:a16="http://schemas.microsoft.com/office/drawing/2014/main" id="{D5C9956A-0553-403C-EEBC-66176834AD7F}"/>
              </a:ext>
            </a:extLst>
          </p:cNvPr>
          <p:cNvPicPr>
            <a:picLocks noChangeAspect="1"/>
          </p:cNvPicPr>
          <p:nvPr/>
        </p:nvPicPr>
        <p:blipFill>
          <a:blip r:embed="rId5"/>
          <a:stretch>
            <a:fillRect/>
          </a:stretch>
        </p:blipFill>
        <p:spPr>
          <a:xfrm>
            <a:off x="2297881" y="4979201"/>
            <a:ext cx="1202525" cy="1381908"/>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3DE800E8-5627-AD48-ACAC-3DBA7EFFB353}"/>
              </a:ext>
            </a:extLst>
          </p:cNvPr>
          <p:cNvPicPr>
            <a:picLocks noChangeAspect="1"/>
          </p:cNvPicPr>
          <p:nvPr/>
        </p:nvPicPr>
        <p:blipFill rotWithShape="1">
          <a:blip r:embed="rId6"/>
          <a:srcRect r="50000"/>
          <a:stretch/>
        </p:blipFill>
        <p:spPr>
          <a:xfrm>
            <a:off x="4544536" y="4975419"/>
            <a:ext cx="1143848" cy="1362577"/>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736C34DB-EC46-1353-3242-F150BB16C906}"/>
              </a:ext>
            </a:extLst>
          </p:cNvPr>
          <p:cNvPicPr>
            <a:picLocks noChangeAspect="1"/>
          </p:cNvPicPr>
          <p:nvPr/>
        </p:nvPicPr>
        <p:blipFill rotWithShape="1">
          <a:blip r:embed="rId6"/>
          <a:srcRect l="56653"/>
          <a:stretch/>
        </p:blipFill>
        <p:spPr>
          <a:xfrm>
            <a:off x="378742" y="1808258"/>
            <a:ext cx="1317074" cy="1809750"/>
          </a:xfrm>
          <a:prstGeom prst="rect">
            <a:avLst/>
          </a:prstGeom>
          <a:ln>
            <a:noFill/>
          </a:ln>
          <a:effectLst>
            <a:outerShdw blurRad="292100" dist="139700" dir="2700000" algn="tl" rotWithShape="0">
              <a:srgbClr val="333333">
                <a:alpha val="65000"/>
              </a:srgbClr>
            </a:outerShdw>
          </a:effectLst>
        </p:spPr>
      </p:pic>
      <p:pic>
        <p:nvPicPr>
          <p:cNvPr id="34" name="Picture 33" descr="A person taking a selfie&#10;&#10;Description automatically generated">
            <a:extLst>
              <a:ext uri="{FF2B5EF4-FFF2-40B4-BE49-F238E27FC236}">
                <a16:creationId xmlns:a16="http://schemas.microsoft.com/office/drawing/2014/main" id="{E1BD971C-2BA4-3630-299D-63FDFFCF02BA}"/>
              </a:ext>
            </a:extLst>
          </p:cNvPr>
          <p:cNvPicPr>
            <a:picLocks noChangeAspect="1"/>
          </p:cNvPicPr>
          <p:nvPr/>
        </p:nvPicPr>
        <p:blipFill>
          <a:blip r:embed="rId7"/>
          <a:stretch>
            <a:fillRect/>
          </a:stretch>
        </p:blipFill>
        <p:spPr>
          <a:xfrm>
            <a:off x="2887369" y="1857377"/>
            <a:ext cx="1391569" cy="1835206"/>
          </a:xfrm>
          <a:prstGeom prst="rect">
            <a:avLst/>
          </a:prstGeom>
          <a:ln>
            <a:noFill/>
          </a:ln>
          <a:effectLst>
            <a:outerShdw blurRad="292100" dist="139700" dir="2700000" algn="tl" rotWithShape="0">
              <a:srgbClr val="333333">
                <a:alpha val="65000"/>
              </a:srgbClr>
            </a:outerShdw>
          </a:effectLst>
        </p:spPr>
      </p:pic>
      <p:pic>
        <p:nvPicPr>
          <p:cNvPr id="36" name="Picture 35" descr="A person smiling at the camera&#10;&#10;Description automatically generated">
            <a:extLst>
              <a:ext uri="{FF2B5EF4-FFF2-40B4-BE49-F238E27FC236}">
                <a16:creationId xmlns:a16="http://schemas.microsoft.com/office/drawing/2014/main" id="{BA03767D-987A-23A8-53F0-A60E1450BD5D}"/>
              </a:ext>
            </a:extLst>
          </p:cNvPr>
          <p:cNvPicPr>
            <a:picLocks noChangeAspect="1"/>
          </p:cNvPicPr>
          <p:nvPr/>
        </p:nvPicPr>
        <p:blipFill rotWithShape="1">
          <a:blip r:embed="rId8"/>
          <a:srcRect t="13195" b="12917"/>
          <a:stretch/>
        </p:blipFill>
        <p:spPr>
          <a:xfrm>
            <a:off x="5669006" y="1861153"/>
            <a:ext cx="1142342" cy="1827318"/>
          </a:xfrm>
          <a:prstGeom prst="rect">
            <a:avLst/>
          </a:prstGeom>
          <a:ln>
            <a:noFill/>
          </a:ln>
          <a:effectLst>
            <a:outerShdw blurRad="292100" dist="139700" dir="2700000" algn="tl" rotWithShape="0">
              <a:srgbClr val="333333">
                <a:alpha val="65000"/>
              </a:srgbClr>
            </a:outerShdw>
          </a:effectLst>
        </p:spPr>
      </p:pic>
      <p:sp>
        <p:nvSpPr>
          <p:cNvPr id="38" name="TextBox 37">
            <a:extLst>
              <a:ext uri="{FF2B5EF4-FFF2-40B4-BE49-F238E27FC236}">
                <a16:creationId xmlns:a16="http://schemas.microsoft.com/office/drawing/2014/main" id="{E7EA9CB1-4E83-DBAE-6674-554BFBC3E797}"/>
              </a:ext>
            </a:extLst>
          </p:cNvPr>
          <p:cNvSpPr txBox="1"/>
          <p:nvPr/>
        </p:nvSpPr>
        <p:spPr>
          <a:xfrm>
            <a:off x="46399" y="4266219"/>
            <a:ext cx="3269456" cy="369332"/>
          </a:xfrm>
          <a:prstGeom prst="rect">
            <a:avLst/>
          </a:prstGeom>
          <a:noFill/>
        </p:spPr>
        <p:txBody>
          <a:bodyPr wrap="square">
            <a:spAutoFit/>
          </a:bodyPr>
          <a:lstStyle/>
          <a:p>
            <a:r>
              <a:rPr lang="en-GB" dirty="0">
                <a:ln w="0"/>
                <a:effectLst>
                  <a:glow rad="139700">
                    <a:schemeClr val="accent5">
                      <a:satMod val="175000"/>
                      <a:alpha val="40000"/>
                    </a:schemeClr>
                  </a:glow>
                  <a:outerShdw blurRad="38100" dist="19050" dir="2700000" algn="tl" rotWithShape="0">
                    <a:schemeClr val="dk1">
                      <a:alpha val="40000"/>
                    </a:schemeClr>
                  </a:outerShdw>
                </a:effectLst>
              </a:rPr>
              <a:t>Senior Residential Support Team</a:t>
            </a:r>
          </a:p>
        </p:txBody>
      </p:sp>
      <p:sp>
        <p:nvSpPr>
          <p:cNvPr id="40" name="TextBox 39">
            <a:extLst>
              <a:ext uri="{FF2B5EF4-FFF2-40B4-BE49-F238E27FC236}">
                <a16:creationId xmlns:a16="http://schemas.microsoft.com/office/drawing/2014/main" id="{2E1A6667-CE1C-E22E-F7E8-7CB9BB34077D}"/>
              </a:ext>
            </a:extLst>
          </p:cNvPr>
          <p:cNvSpPr txBox="1"/>
          <p:nvPr/>
        </p:nvSpPr>
        <p:spPr>
          <a:xfrm>
            <a:off x="2444484" y="4581403"/>
            <a:ext cx="931069" cy="369332"/>
          </a:xfrm>
          <a:prstGeom prst="rect">
            <a:avLst/>
          </a:prstGeom>
          <a:noFill/>
        </p:spPr>
        <p:txBody>
          <a:bodyPr wrap="square">
            <a:spAutoFit/>
          </a:bodyPr>
          <a:lstStyle/>
          <a:p>
            <a:r>
              <a:rPr lang="en-GB" dirty="0"/>
              <a:t>Natalie </a:t>
            </a:r>
          </a:p>
        </p:txBody>
      </p:sp>
      <p:sp>
        <p:nvSpPr>
          <p:cNvPr id="42" name="TextBox 41">
            <a:extLst>
              <a:ext uri="{FF2B5EF4-FFF2-40B4-BE49-F238E27FC236}">
                <a16:creationId xmlns:a16="http://schemas.microsoft.com/office/drawing/2014/main" id="{E5D5244F-8E3B-62DD-6B4F-8A873E6F829E}"/>
              </a:ext>
            </a:extLst>
          </p:cNvPr>
          <p:cNvSpPr txBox="1"/>
          <p:nvPr/>
        </p:nvSpPr>
        <p:spPr>
          <a:xfrm>
            <a:off x="1846958" y="6376468"/>
            <a:ext cx="2080823" cy="369332"/>
          </a:xfrm>
          <a:prstGeom prst="rect">
            <a:avLst/>
          </a:prstGeom>
          <a:noFill/>
        </p:spPr>
        <p:txBody>
          <a:bodyPr wrap="square">
            <a:spAutoFit/>
          </a:bodyPr>
          <a:lstStyle/>
          <a:p>
            <a:r>
              <a:rPr lang="en-GB" dirty="0"/>
              <a:t>Senior Support Team </a:t>
            </a:r>
          </a:p>
        </p:txBody>
      </p:sp>
      <p:sp>
        <p:nvSpPr>
          <p:cNvPr id="44" name="TextBox 43">
            <a:extLst>
              <a:ext uri="{FF2B5EF4-FFF2-40B4-BE49-F238E27FC236}">
                <a16:creationId xmlns:a16="http://schemas.microsoft.com/office/drawing/2014/main" id="{76B2C629-0D0D-8AB8-5A40-3397E8CE24B6}"/>
              </a:ext>
            </a:extLst>
          </p:cNvPr>
          <p:cNvSpPr txBox="1"/>
          <p:nvPr/>
        </p:nvSpPr>
        <p:spPr>
          <a:xfrm>
            <a:off x="4707356" y="4563289"/>
            <a:ext cx="692798" cy="369332"/>
          </a:xfrm>
          <a:prstGeom prst="rect">
            <a:avLst/>
          </a:prstGeom>
          <a:noFill/>
        </p:spPr>
        <p:txBody>
          <a:bodyPr wrap="square">
            <a:spAutoFit/>
          </a:bodyPr>
          <a:lstStyle/>
          <a:p>
            <a:r>
              <a:rPr lang="en-GB" dirty="0"/>
              <a:t>Katie </a:t>
            </a:r>
          </a:p>
        </p:txBody>
      </p:sp>
      <p:sp>
        <p:nvSpPr>
          <p:cNvPr id="47" name="TextBox 46">
            <a:extLst>
              <a:ext uri="{FF2B5EF4-FFF2-40B4-BE49-F238E27FC236}">
                <a16:creationId xmlns:a16="http://schemas.microsoft.com/office/drawing/2014/main" id="{DBA5A7A1-E8E5-59AF-5A55-44DB3565A88B}"/>
              </a:ext>
            </a:extLst>
          </p:cNvPr>
          <p:cNvSpPr txBox="1"/>
          <p:nvPr/>
        </p:nvSpPr>
        <p:spPr>
          <a:xfrm>
            <a:off x="4105452" y="6345324"/>
            <a:ext cx="2080823" cy="369332"/>
          </a:xfrm>
          <a:prstGeom prst="rect">
            <a:avLst/>
          </a:prstGeom>
          <a:noFill/>
        </p:spPr>
        <p:txBody>
          <a:bodyPr wrap="square">
            <a:spAutoFit/>
          </a:bodyPr>
          <a:lstStyle/>
          <a:p>
            <a:r>
              <a:rPr lang="en-GB" dirty="0"/>
              <a:t>Senior Support Team </a:t>
            </a:r>
          </a:p>
        </p:txBody>
      </p:sp>
      <p:sp>
        <p:nvSpPr>
          <p:cNvPr id="49" name="TextBox 48">
            <a:extLst>
              <a:ext uri="{FF2B5EF4-FFF2-40B4-BE49-F238E27FC236}">
                <a16:creationId xmlns:a16="http://schemas.microsoft.com/office/drawing/2014/main" id="{5249D47F-EF9B-7A42-55A5-99F00DD1A905}"/>
              </a:ext>
            </a:extLst>
          </p:cNvPr>
          <p:cNvSpPr txBox="1"/>
          <p:nvPr/>
        </p:nvSpPr>
        <p:spPr>
          <a:xfrm>
            <a:off x="373491" y="1264931"/>
            <a:ext cx="2950806" cy="369332"/>
          </a:xfrm>
          <a:prstGeom prst="rect">
            <a:avLst/>
          </a:prstGeom>
          <a:noFill/>
        </p:spPr>
        <p:txBody>
          <a:bodyPr wrap="square">
            <a:spAutoFit/>
          </a:bodyPr>
          <a:lstStyle/>
          <a:p>
            <a:r>
              <a:rPr lang="en-GB" dirty="0">
                <a:effectLst>
                  <a:glow rad="139700">
                    <a:schemeClr val="accent5">
                      <a:satMod val="175000"/>
                      <a:alpha val="40000"/>
                    </a:schemeClr>
                  </a:glow>
                </a:effectLst>
              </a:rPr>
              <a:t>Residential Support Workers</a:t>
            </a:r>
          </a:p>
        </p:txBody>
      </p:sp>
      <p:sp>
        <p:nvSpPr>
          <p:cNvPr id="51" name="TextBox 50">
            <a:extLst>
              <a:ext uri="{FF2B5EF4-FFF2-40B4-BE49-F238E27FC236}">
                <a16:creationId xmlns:a16="http://schemas.microsoft.com/office/drawing/2014/main" id="{31A83097-4484-AC62-C2E8-A7B1F42DB8F7}"/>
              </a:ext>
            </a:extLst>
          </p:cNvPr>
          <p:cNvSpPr txBox="1"/>
          <p:nvPr/>
        </p:nvSpPr>
        <p:spPr>
          <a:xfrm>
            <a:off x="650799" y="3635051"/>
            <a:ext cx="772960" cy="369332"/>
          </a:xfrm>
          <a:prstGeom prst="rect">
            <a:avLst/>
          </a:prstGeom>
          <a:noFill/>
        </p:spPr>
        <p:txBody>
          <a:bodyPr wrap="square">
            <a:spAutoFit/>
          </a:bodyPr>
          <a:lstStyle/>
          <a:p>
            <a:r>
              <a:rPr lang="en-GB" dirty="0"/>
              <a:t>Jackie</a:t>
            </a:r>
          </a:p>
        </p:txBody>
      </p:sp>
      <p:sp>
        <p:nvSpPr>
          <p:cNvPr id="52" name="TextBox 51">
            <a:extLst>
              <a:ext uri="{FF2B5EF4-FFF2-40B4-BE49-F238E27FC236}">
                <a16:creationId xmlns:a16="http://schemas.microsoft.com/office/drawing/2014/main" id="{AB2776F4-2C88-1E84-CD4E-F8F731D8B7B9}"/>
              </a:ext>
            </a:extLst>
          </p:cNvPr>
          <p:cNvSpPr txBox="1"/>
          <p:nvPr/>
        </p:nvSpPr>
        <p:spPr>
          <a:xfrm>
            <a:off x="3184407" y="3629030"/>
            <a:ext cx="772960" cy="369332"/>
          </a:xfrm>
          <a:prstGeom prst="rect">
            <a:avLst/>
          </a:prstGeom>
          <a:noFill/>
        </p:spPr>
        <p:txBody>
          <a:bodyPr wrap="square">
            <a:spAutoFit/>
          </a:bodyPr>
          <a:lstStyle/>
          <a:p>
            <a:r>
              <a:rPr lang="en-US" dirty="0"/>
              <a:t>K</a:t>
            </a:r>
            <a:r>
              <a:rPr lang="en-GB" dirty="0"/>
              <a:t>erry</a:t>
            </a:r>
          </a:p>
        </p:txBody>
      </p:sp>
      <p:sp>
        <p:nvSpPr>
          <p:cNvPr id="53" name="TextBox 52">
            <a:extLst>
              <a:ext uri="{FF2B5EF4-FFF2-40B4-BE49-F238E27FC236}">
                <a16:creationId xmlns:a16="http://schemas.microsoft.com/office/drawing/2014/main" id="{FE36ACF0-87CB-BF2E-B3AD-4AEC6CDF8121}"/>
              </a:ext>
            </a:extLst>
          </p:cNvPr>
          <p:cNvSpPr txBox="1"/>
          <p:nvPr/>
        </p:nvSpPr>
        <p:spPr>
          <a:xfrm>
            <a:off x="5866588" y="3684115"/>
            <a:ext cx="984823" cy="369332"/>
          </a:xfrm>
          <a:prstGeom prst="rect">
            <a:avLst/>
          </a:prstGeom>
          <a:noFill/>
        </p:spPr>
        <p:txBody>
          <a:bodyPr wrap="square">
            <a:spAutoFit/>
          </a:bodyPr>
          <a:lstStyle/>
          <a:p>
            <a:r>
              <a:rPr lang="en-US" dirty="0"/>
              <a:t>T</a:t>
            </a:r>
            <a:r>
              <a:rPr lang="en-GB" dirty="0"/>
              <a:t>aquan</a:t>
            </a:r>
          </a:p>
        </p:txBody>
      </p:sp>
      <p:pic>
        <p:nvPicPr>
          <p:cNvPr id="4" name="Picture 3" descr="A person wearing glasses and smiling&#10;&#10;Description automatically generated">
            <a:extLst>
              <a:ext uri="{FF2B5EF4-FFF2-40B4-BE49-F238E27FC236}">
                <a16:creationId xmlns:a16="http://schemas.microsoft.com/office/drawing/2014/main" id="{536D76A7-4220-0214-4BF0-17C4DCB42887}"/>
              </a:ext>
            </a:extLst>
          </p:cNvPr>
          <p:cNvPicPr>
            <a:picLocks noChangeAspect="1"/>
          </p:cNvPicPr>
          <p:nvPr/>
        </p:nvPicPr>
        <p:blipFill>
          <a:blip r:embed="rId9"/>
          <a:stretch>
            <a:fillRect/>
          </a:stretch>
        </p:blipFill>
        <p:spPr>
          <a:xfrm>
            <a:off x="8874716" y="1816192"/>
            <a:ext cx="1250867" cy="1809220"/>
          </a:xfrm>
          <a:prstGeom prst="rect">
            <a:avLst/>
          </a:prstGeom>
        </p:spPr>
      </p:pic>
      <p:pic>
        <p:nvPicPr>
          <p:cNvPr id="1026" name="Picture 2">
            <a:extLst>
              <a:ext uri="{FF2B5EF4-FFF2-40B4-BE49-F238E27FC236}">
                <a16:creationId xmlns:a16="http://schemas.microsoft.com/office/drawing/2014/main" id="{4AD92DE2-1E8B-95B6-EF9A-5998138D72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6691" y="5009730"/>
            <a:ext cx="1005669" cy="136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BF09CB3-76B4-E420-6AAF-03BE22E547B5}"/>
              </a:ext>
            </a:extLst>
          </p:cNvPr>
          <p:cNvSpPr txBox="1"/>
          <p:nvPr/>
        </p:nvSpPr>
        <p:spPr>
          <a:xfrm>
            <a:off x="6376305" y="6355082"/>
            <a:ext cx="2080823" cy="369332"/>
          </a:xfrm>
          <a:prstGeom prst="rect">
            <a:avLst/>
          </a:prstGeom>
          <a:noFill/>
        </p:spPr>
        <p:txBody>
          <a:bodyPr wrap="square">
            <a:spAutoFit/>
          </a:bodyPr>
          <a:lstStyle/>
          <a:p>
            <a:r>
              <a:rPr lang="en-GB" dirty="0"/>
              <a:t>Senior Support Team </a:t>
            </a:r>
          </a:p>
        </p:txBody>
      </p:sp>
      <p:sp>
        <p:nvSpPr>
          <p:cNvPr id="9" name="TextBox 8">
            <a:extLst>
              <a:ext uri="{FF2B5EF4-FFF2-40B4-BE49-F238E27FC236}">
                <a16:creationId xmlns:a16="http://schemas.microsoft.com/office/drawing/2014/main" id="{F2370FAF-92AD-B50C-9EF2-6C5FA39DE43E}"/>
              </a:ext>
            </a:extLst>
          </p:cNvPr>
          <p:cNvSpPr txBox="1"/>
          <p:nvPr/>
        </p:nvSpPr>
        <p:spPr>
          <a:xfrm>
            <a:off x="9140760" y="3638753"/>
            <a:ext cx="984823" cy="369332"/>
          </a:xfrm>
          <a:prstGeom prst="rect">
            <a:avLst/>
          </a:prstGeom>
          <a:noFill/>
        </p:spPr>
        <p:txBody>
          <a:bodyPr wrap="square">
            <a:spAutoFit/>
          </a:bodyPr>
          <a:lstStyle/>
          <a:p>
            <a:r>
              <a:rPr lang="en-US" dirty="0"/>
              <a:t>Holly</a:t>
            </a:r>
            <a:endParaRPr lang="en-GB" dirty="0"/>
          </a:p>
        </p:txBody>
      </p:sp>
      <p:sp>
        <p:nvSpPr>
          <p:cNvPr id="11" name="Subtitle 2">
            <a:extLst>
              <a:ext uri="{FF2B5EF4-FFF2-40B4-BE49-F238E27FC236}">
                <a16:creationId xmlns:a16="http://schemas.microsoft.com/office/drawing/2014/main" id="{C4098C3C-A23E-8CB4-C6AE-3D7C82DFFBE4}"/>
              </a:ext>
            </a:extLst>
          </p:cNvPr>
          <p:cNvSpPr txBox="1">
            <a:spLocks/>
          </p:cNvSpPr>
          <p:nvPr/>
        </p:nvSpPr>
        <p:spPr>
          <a:xfrm>
            <a:off x="8775456" y="5220212"/>
            <a:ext cx="3239263" cy="77296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pPr algn="l">
              <a:lnSpc>
                <a:spcPct val="100000"/>
              </a:lnSpc>
              <a:spcBef>
                <a:spcPts val="0"/>
              </a:spcBef>
            </a:pPr>
            <a:r>
              <a:rPr lang="en-US" sz="1800" b="1">
                <a:solidFill>
                  <a:srgbClr val="FFFFFF"/>
                </a:solidFill>
              </a:rPr>
              <a:t>BE SAFE    BE KIND   BE HAPPY </a:t>
            </a:r>
            <a:endParaRPr lang="en-US" sz="1800" b="1" dirty="0">
              <a:solidFill>
                <a:srgbClr val="FFFFFF"/>
              </a:solidFill>
            </a:endParaRPr>
          </a:p>
        </p:txBody>
      </p:sp>
    </p:spTree>
    <p:extLst>
      <p:ext uri="{BB962C8B-B14F-4D97-AF65-F5344CB8AC3E}">
        <p14:creationId xmlns:p14="http://schemas.microsoft.com/office/powerpoint/2010/main" val="162876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775456" y="5220212"/>
            <a:ext cx="3239263" cy="772962"/>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175454" y="142435"/>
            <a:ext cx="5054146"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Ro</a:t>
            </a:r>
            <a:r>
              <a:rPr lang="en-GB" sz="3200" b="1" u="sng" kern="0" cap="small" dirty="0">
                <a:ln/>
                <a:solidFill>
                  <a:schemeClr val="accent4"/>
                </a:solidFill>
                <a:latin typeface="Arial" panose="020B0604020202020204" pitchFamily="34" charset="0"/>
                <a:ea typeface="Arial" panose="020B0604020202020204" pitchFamily="34" charset="0"/>
              </a:rPr>
              <a:t>utines of the home</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4117383E-482B-9E3F-78C8-75F7BF2E3E83}"/>
              </a:ext>
            </a:extLst>
          </p:cNvPr>
          <p:cNvSpPr txBox="1"/>
          <p:nvPr/>
        </p:nvSpPr>
        <p:spPr>
          <a:xfrm>
            <a:off x="205273" y="1207785"/>
            <a:ext cx="11327364" cy="646331"/>
          </a:xfrm>
          <a:prstGeom prst="rect">
            <a:avLst/>
          </a:prstGeom>
          <a:noFill/>
        </p:spPr>
        <p:txBody>
          <a:bodyPr wrap="square">
            <a:spAutoFit/>
          </a:bodyPr>
          <a:lstStyle/>
          <a:p>
            <a:r>
              <a:rPr lang="en-US" dirty="0"/>
              <a:t>At the home, the days are structured and planned because everyone needs a routine, and so we provide that for everyone at the home. </a:t>
            </a:r>
            <a:endParaRPr lang="en-GB" dirty="0"/>
          </a:p>
        </p:txBody>
      </p:sp>
      <p:sp>
        <p:nvSpPr>
          <p:cNvPr id="20" name="TextBox 19">
            <a:extLst>
              <a:ext uri="{FF2B5EF4-FFF2-40B4-BE49-F238E27FC236}">
                <a16:creationId xmlns:a16="http://schemas.microsoft.com/office/drawing/2014/main" id="{FE1812CA-8883-10CE-CD60-67E3D5015FC3}"/>
              </a:ext>
            </a:extLst>
          </p:cNvPr>
          <p:cNvSpPr txBox="1"/>
          <p:nvPr/>
        </p:nvSpPr>
        <p:spPr>
          <a:xfrm>
            <a:off x="205273" y="1908039"/>
            <a:ext cx="11812556" cy="923330"/>
          </a:xfrm>
          <a:prstGeom prst="rect">
            <a:avLst/>
          </a:prstGeom>
          <a:noFill/>
        </p:spPr>
        <p:txBody>
          <a:bodyPr wrap="square">
            <a:spAutoFit/>
          </a:bodyPr>
          <a:lstStyle/>
          <a:p>
            <a:r>
              <a:rPr lang="en-US" dirty="0"/>
              <a:t>We have getting up times and going to bedtimes, just like in any family home. In the evening, we want to make you feel settled, calm, and safe, so we have 'Settling Time' where a carer spends time with you (if you want them to). Carers can play cards, talk, reflect on the day or read you a book. </a:t>
            </a:r>
            <a:endParaRPr lang="en-GB" dirty="0"/>
          </a:p>
        </p:txBody>
      </p:sp>
      <p:sp>
        <p:nvSpPr>
          <p:cNvPr id="24" name="TextBox 23">
            <a:extLst>
              <a:ext uri="{FF2B5EF4-FFF2-40B4-BE49-F238E27FC236}">
                <a16:creationId xmlns:a16="http://schemas.microsoft.com/office/drawing/2014/main" id="{84ABB5F3-75CD-4E52-91A7-A34B52D3ECD1}"/>
              </a:ext>
            </a:extLst>
          </p:cNvPr>
          <p:cNvSpPr txBox="1"/>
          <p:nvPr/>
        </p:nvSpPr>
        <p:spPr>
          <a:xfrm>
            <a:off x="205273" y="2947175"/>
            <a:ext cx="10459616" cy="369332"/>
          </a:xfrm>
          <a:prstGeom prst="rect">
            <a:avLst/>
          </a:prstGeom>
          <a:noFill/>
        </p:spPr>
        <p:txBody>
          <a:bodyPr wrap="square">
            <a:spAutoFit/>
          </a:bodyPr>
          <a:lstStyle/>
          <a:p>
            <a:r>
              <a:rPr lang="en-US" dirty="0"/>
              <a:t>Carers will do all they can to help you settle for the evening feeling safe and comfortable.</a:t>
            </a:r>
            <a:endParaRPr lang="en-GB" dirty="0"/>
          </a:p>
        </p:txBody>
      </p:sp>
      <p:pic>
        <p:nvPicPr>
          <p:cNvPr id="25" name="Picture 24">
            <a:extLst>
              <a:ext uri="{FF2B5EF4-FFF2-40B4-BE49-F238E27FC236}">
                <a16:creationId xmlns:a16="http://schemas.microsoft.com/office/drawing/2014/main" id="{56B74A6C-EF53-0360-1780-865E1AAAD7C4}"/>
              </a:ext>
            </a:extLst>
          </p:cNvPr>
          <p:cNvPicPr>
            <a:picLocks noChangeAspect="1"/>
          </p:cNvPicPr>
          <p:nvPr/>
        </p:nvPicPr>
        <p:blipFill>
          <a:blip r:embed="rId4"/>
          <a:stretch>
            <a:fillRect/>
          </a:stretch>
        </p:blipFill>
        <p:spPr>
          <a:xfrm>
            <a:off x="5634914" y="3995518"/>
            <a:ext cx="2504314" cy="1875818"/>
          </a:xfrm>
          <a:prstGeom prst="rect">
            <a:avLst/>
          </a:prstGeom>
          <a:ln>
            <a:noFill/>
          </a:ln>
          <a:effectLst>
            <a:softEdge rad="112500"/>
          </a:effectLst>
        </p:spPr>
      </p:pic>
      <p:pic>
        <p:nvPicPr>
          <p:cNvPr id="6148" name="Picture 4" descr="Daily Routine Chart Royalty-Free Images, Stock Photos, 43% OFF">
            <a:extLst>
              <a:ext uri="{FF2B5EF4-FFF2-40B4-BE49-F238E27FC236}">
                <a16:creationId xmlns:a16="http://schemas.microsoft.com/office/drawing/2014/main" id="{450A5DDC-2C25-DCF4-EF9D-7A5902C436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81" y="3250250"/>
            <a:ext cx="2416625" cy="3419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2EA77A54-7182-28E6-08DB-9005596D5574}"/>
              </a:ext>
            </a:extLst>
          </p:cNvPr>
          <p:cNvPicPr>
            <a:picLocks noChangeAspect="1"/>
          </p:cNvPicPr>
          <p:nvPr/>
        </p:nvPicPr>
        <p:blipFill>
          <a:blip r:embed="rId6"/>
          <a:stretch>
            <a:fillRect/>
          </a:stretch>
        </p:blipFill>
        <p:spPr>
          <a:xfrm>
            <a:off x="3023399" y="3763881"/>
            <a:ext cx="2466975" cy="1847850"/>
          </a:xfrm>
          <a:prstGeom prst="ellipse">
            <a:avLst/>
          </a:prstGeom>
          <a:ln>
            <a:noFill/>
          </a:ln>
          <a:effectLst>
            <a:softEdge rad="112500"/>
          </a:effectLst>
        </p:spPr>
      </p:pic>
      <p:pic>
        <p:nvPicPr>
          <p:cNvPr id="28" name="Picture 27">
            <a:extLst>
              <a:ext uri="{FF2B5EF4-FFF2-40B4-BE49-F238E27FC236}">
                <a16:creationId xmlns:a16="http://schemas.microsoft.com/office/drawing/2014/main" id="{E9CAB64E-DA55-B1A1-E7E5-80BAF5858E8B}"/>
              </a:ext>
            </a:extLst>
          </p:cNvPr>
          <p:cNvPicPr>
            <a:picLocks noChangeAspect="1"/>
          </p:cNvPicPr>
          <p:nvPr/>
        </p:nvPicPr>
        <p:blipFill>
          <a:blip r:embed="rId7"/>
          <a:stretch>
            <a:fillRect/>
          </a:stretch>
        </p:blipFill>
        <p:spPr>
          <a:xfrm>
            <a:off x="8776830" y="2626056"/>
            <a:ext cx="1099786" cy="1652684"/>
          </a:xfrm>
          <a:prstGeom prst="rect">
            <a:avLst/>
          </a:prstGeom>
          <a:ln>
            <a:noFill/>
          </a:ln>
          <a:effectLst>
            <a:softEdge rad="112500"/>
          </a:effectLst>
        </p:spPr>
      </p:pic>
      <p:pic>
        <p:nvPicPr>
          <p:cNvPr id="6150" name="Picture 6" descr="7 tips for bedtime reading from a ...">
            <a:extLst>
              <a:ext uri="{FF2B5EF4-FFF2-40B4-BE49-F238E27FC236}">
                <a16:creationId xmlns:a16="http://schemas.microsoft.com/office/drawing/2014/main" id="{25B52562-7FEA-5A79-EB74-478904395D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1156" y="2885292"/>
            <a:ext cx="1814498" cy="1207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94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8610600" y="4960137"/>
            <a:ext cx="3200400" cy="1463040"/>
          </a:xfrm>
        </p:spPr>
        <p:txBody>
          <a:bodyPr vert="horz" lIns="91440" tIns="45720" rIns="91440" bIns="45720" rtlCol="0" anchor="ctr">
            <a:normAutofit/>
          </a:bodyPr>
          <a:lstStyle/>
          <a:p>
            <a:pPr algn="l">
              <a:lnSpc>
                <a:spcPct val="100000"/>
              </a:lnSpc>
              <a:spcBef>
                <a:spcPts val="0"/>
              </a:spcBef>
            </a:pPr>
            <a:r>
              <a:rPr lang="en-US" sz="1800" b="1" dirty="0">
                <a:solidFill>
                  <a:srgbClr val="FFFFFF"/>
                </a:solidFill>
              </a:rPr>
              <a:t>BE SAFE    BE KIND   BE HAPPY </a:t>
            </a: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4A78BA8E-0B77-6EA8-B4DA-C24CB67AA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5" y="296866"/>
            <a:ext cx="1870788" cy="474619"/>
          </a:xfrm>
          <a:prstGeom prst="rect">
            <a:avLst/>
          </a:prstGeom>
          <a:noFill/>
          <a:ln>
            <a:noFill/>
          </a:ln>
          <a:scene3d>
            <a:camera prst="perspectiveContrastingRightFacing"/>
            <a:lightRig rig="threePt" dir="t"/>
          </a:scene3d>
        </p:spPr>
      </p:pic>
      <p:sp>
        <p:nvSpPr>
          <p:cNvPr id="12" name="TextBox 11">
            <a:extLst>
              <a:ext uri="{FF2B5EF4-FFF2-40B4-BE49-F238E27FC236}">
                <a16:creationId xmlns:a16="http://schemas.microsoft.com/office/drawing/2014/main" id="{DE7C4E30-0DB8-49A6-4357-F4131EB99652}"/>
              </a:ext>
            </a:extLst>
          </p:cNvPr>
          <p:cNvSpPr txBox="1"/>
          <p:nvPr/>
        </p:nvSpPr>
        <p:spPr>
          <a:xfrm>
            <a:off x="7912360" y="255959"/>
            <a:ext cx="5952930" cy="1031051"/>
          </a:xfrm>
          <a:prstGeom prst="rect">
            <a:avLst/>
          </a:prstGeom>
          <a:noFill/>
          <a:ln>
            <a:noFill/>
          </a:ln>
          <a:scene3d>
            <a:camera prst="perspectiveHeroicExtremeLeftFacing"/>
            <a:lightRig rig="threePt" dir="t"/>
          </a:scene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a:solidFill>
                  <a:srgbClr val="806000"/>
                </a:solidFill>
                <a:effectLst/>
                <a:latin typeface="Castellar" panose="020A0402060406010301" pitchFamily="18" charset="0"/>
                <a:ea typeface="Arial" panose="020B0604020202020204" pitchFamily="34" charset="0"/>
              </a:rPr>
              <a:t>CF social work</a:t>
            </a:r>
            <a:endParaRPr lang="en-GB" sz="1050" dirty="0">
              <a:effectLst/>
              <a:latin typeface="Arial" panose="020B0604020202020204" pitchFamily="34" charset="0"/>
              <a:ea typeface="Arial" panose="020B0604020202020204" pitchFamily="34" charset="0"/>
            </a:endParaRPr>
          </a:p>
          <a:p>
            <a:pPr algn="ctr"/>
            <a:r>
              <a:rPr lang="en-GB" sz="1600" b="1" dirty="0">
                <a:solidFill>
                  <a:srgbClr val="806000"/>
                </a:solidFill>
                <a:effectLst/>
                <a:latin typeface="Castellar" panose="020A0402060406010301" pitchFamily="18" charset="0"/>
                <a:ea typeface="Arial" panose="020B0604020202020204" pitchFamily="34" charset="0"/>
              </a:rPr>
              <a:t>Felix house</a:t>
            </a:r>
            <a:endParaRPr lang="en-GB" sz="1050" dirty="0">
              <a:effectLst/>
              <a:latin typeface="Arial" panose="020B0604020202020204" pitchFamily="34" charset="0"/>
              <a:ea typeface="Arial" panose="020B0604020202020204" pitchFamily="34" charset="0"/>
            </a:endParaRPr>
          </a:p>
          <a:p>
            <a:pPr algn="ctr"/>
            <a:r>
              <a:rPr lang="en-US" sz="700" b="1" dirty="0">
                <a:solidFill>
                  <a:srgbClr val="1F3864"/>
                </a:solidFill>
                <a:effectLst/>
                <a:latin typeface="Verdana" panose="020B0604030504040204" pitchFamily="34" charset="0"/>
                <a:ea typeface="Arial" panose="020B0604020202020204" pitchFamily="34" charset="0"/>
              </a:rPr>
              <a:t> </a:t>
            </a:r>
            <a:endParaRPr lang="en-GB" sz="1050" dirty="0">
              <a:effectLst/>
              <a:latin typeface="Arial" panose="020B0604020202020204" pitchFamily="34" charset="0"/>
              <a:ea typeface="Arial" panose="020B0604020202020204" pitchFamily="34" charset="0"/>
            </a:endParaRPr>
          </a:p>
          <a:p>
            <a:pPr algn="ctr"/>
            <a:r>
              <a:rPr lang="en-GB" sz="1600" dirty="0">
                <a:effectLst/>
                <a:latin typeface="Arial" panose="020B0604020202020204" pitchFamily="34" charset="0"/>
                <a:ea typeface="Arial" panose="020B0604020202020204" pitchFamily="34" charset="0"/>
              </a:rPr>
              <a:t>Children’s Guide</a:t>
            </a:r>
            <a:endParaRPr lang="en-GB" sz="1050" dirty="0">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9C3E6775-0E39-1182-2661-5395F2835397}"/>
              </a:ext>
            </a:extLst>
          </p:cNvPr>
          <p:cNvSpPr txBox="1"/>
          <p:nvPr/>
        </p:nvSpPr>
        <p:spPr>
          <a:xfrm>
            <a:off x="3760236" y="142435"/>
            <a:ext cx="3384304"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91440" algn="ctr">
              <a:spcBef>
                <a:spcPts val="440"/>
              </a:spcBef>
              <a:spcAft>
                <a:spcPts val="0"/>
              </a:spcAft>
            </a:pPr>
            <a:r>
              <a:rPr lang="en-US" sz="3200" b="1" u="sng" kern="0" cap="small" dirty="0">
                <a:ln/>
                <a:solidFill>
                  <a:schemeClr val="accent4"/>
                </a:solidFill>
                <a:latin typeface="Arial" panose="020B0604020202020204" pitchFamily="34" charset="0"/>
                <a:ea typeface="Arial" panose="020B0604020202020204" pitchFamily="34" charset="0"/>
              </a:rPr>
              <a:t>S</a:t>
            </a:r>
            <a:r>
              <a:rPr lang="en-GB" sz="3200" b="1" u="sng" kern="0" cap="small" dirty="0">
                <a:ln/>
                <a:solidFill>
                  <a:schemeClr val="accent4"/>
                </a:solidFill>
                <a:latin typeface="Arial" panose="020B0604020202020204" pitchFamily="34" charset="0"/>
                <a:ea typeface="Arial" panose="020B0604020202020204" pitchFamily="34" charset="0"/>
              </a:rPr>
              <a:t>ettling Time</a:t>
            </a:r>
            <a:endParaRPr lang="en-GB" sz="3200" b="1" kern="0" cap="small" dirty="0">
              <a:ln/>
              <a:solidFill>
                <a:schemeClr val="accent4"/>
              </a:solidFill>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5EFB6C78-A78D-A36B-B9C7-9213938B8B73}"/>
              </a:ext>
            </a:extLst>
          </p:cNvPr>
          <p:cNvSpPr txBox="1"/>
          <p:nvPr/>
        </p:nvSpPr>
        <p:spPr>
          <a:xfrm>
            <a:off x="290897" y="1222297"/>
            <a:ext cx="2867082" cy="2308324"/>
          </a:xfrm>
          <a:prstGeom prst="rect">
            <a:avLst/>
          </a:prstGeom>
          <a:noFill/>
        </p:spPr>
        <p:txBody>
          <a:bodyPr wrap="square">
            <a:spAutoFit/>
          </a:bodyPr>
          <a:lstStyle/>
          <a:p>
            <a:r>
              <a:rPr lang="en-US" dirty="0"/>
              <a:t>Settling times vary according to your age. </a:t>
            </a:r>
          </a:p>
          <a:p>
            <a:endParaRPr lang="en-US" dirty="0"/>
          </a:p>
          <a:p>
            <a:r>
              <a:rPr lang="en-US" dirty="0"/>
              <a:t>Whatever your age, we do allow you to stay up a little later at the weekend as you do not have to get up for school the next morning. </a:t>
            </a:r>
            <a:endParaRPr lang="en-GB" dirty="0"/>
          </a:p>
        </p:txBody>
      </p:sp>
      <p:sp>
        <p:nvSpPr>
          <p:cNvPr id="26" name="TextBox 25">
            <a:extLst>
              <a:ext uri="{FF2B5EF4-FFF2-40B4-BE49-F238E27FC236}">
                <a16:creationId xmlns:a16="http://schemas.microsoft.com/office/drawing/2014/main" id="{85069D2F-6129-9F9E-7E33-358863E4AE5F}"/>
              </a:ext>
            </a:extLst>
          </p:cNvPr>
          <p:cNvSpPr txBox="1"/>
          <p:nvPr/>
        </p:nvSpPr>
        <p:spPr>
          <a:xfrm>
            <a:off x="270587" y="5666176"/>
            <a:ext cx="2640562" cy="369332"/>
          </a:xfrm>
          <a:prstGeom prst="rect">
            <a:avLst/>
          </a:prstGeom>
          <a:noFill/>
        </p:spPr>
        <p:txBody>
          <a:bodyPr wrap="square">
            <a:spAutoFit/>
          </a:bodyPr>
          <a:lstStyle/>
          <a:p>
            <a:r>
              <a:rPr lang="en-US" dirty="0"/>
              <a:t>7–9-year-olds –7.30pm </a:t>
            </a:r>
            <a:endParaRPr lang="en-GB" dirty="0"/>
          </a:p>
        </p:txBody>
      </p:sp>
      <p:sp>
        <p:nvSpPr>
          <p:cNvPr id="28" name="TextBox 27">
            <a:extLst>
              <a:ext uri="{FF2B5EF4-FFF2-40B4-BE49-F238E27FC236}">
                <a16:creationId xmlns:a16="http://schemas.microsoft.com/office/drawing/2014/main" id="{DB1F6E95-E691-2E5B-ADA8-88B5D1BDAA55}"/>
              </a:ext>
            </a:extLst>
          </p:cNvPr>
          <p:cNvSpPr txBox="1"/>
          <p:nvPr/>
        </p:nvSpPr>
        <p:spPr>
          <a:xfrm>
            <a:off x="1780528" y="4749163"/>
            <a:ext cx="3369970" cy="369332"/>
          </a:xfrm>
          <a:prstGeom prst="rect">
            <a:avLst/>
          </a:prstGeom>
          <a:noFill/>
        </p:spPr>
        <p:txBody>
          <a:bodyPr wrap="square">
            <a:spAutoFit/>
          </a:bodyPr>
          <a:lstStyle/>
          <a:p>
            <a:r>
              <a:rPr lang="en-US" b="1" u="sng" cap="small" dirty="0"/>
              <a:t>Our weekday settling times are: </a:t>
            </a:r>
            <a:endParaRPr lang="en-GB" b="1" u="sng" cap="small" dirty="0"/>
          </a:p>
        </p:txBody>
      </p:sp>
      <p:sp>
        <p:nvSpPr>
          <p:cNvPr id="30" name="TextBox 29">
            <a:extLst>
              <a:ext uri="{FF2B5EF4-FFF2-40B4-BE49-F238E27FC236}">
                <a16:creationId xmlns:a16="http://schemas.microsoft.com/office/drawing/2014/main" id="{5BA6C3FA-9E8A-CA4D-6FCD-96F2311BBE29}"/>
              </a:ext>
            </a:extLst>
          </p:cNvPr>
          <p:cNvSpPr txBox="1"/>
          <p:nvPr/>
        </p:nvSpPr>
        <p:spPr>
          <a:xfrm>
            <a:off x="280720" y="5308906"/>
            <a:ext cx="1767400" cy="369332"/>
          </a:xfrm>
          <a:prstGeom prst="rect">
            <a:avLst/>
          </a:prstGeom>
          <a:noFill/>
        </p:spPr>
        <p:txBody>
          <a:bodyPr wrap="square">
            <a:spAutoFit/>
          </a:bodyPr>
          <a:lstStyle/>
          <a:p>
            <a:r>
              <a:rPr lang="en-US" dirty="0"/>
              <a:t>6-year-olds 7pm</a:t>
            </a:r>
            <a:endParaRPr lang="en-GB" dirty="0"/>
          </a:p>
        </p:txBody>
      </p:sp>
      <p:sp>
        <p:nvSpPr>
          <p:cNvPr id="32" name="TextBox 31">
            <a:extLst>
              <a:ext uri="{FF2B5EF4-FFF2-40B4-BE49-F238E27FC236}">
                <a16:creationId xmlns:a16="http://schemas.microsoft.com/office/drawing/2014/main" id="{4B0E046B-2938-5D78-212A-7E7AFB43EA9F}"/>
              </a:ext>
            </a:extLst>
          </p:cNvPr>
          <p:cNvSpPr txBox="1"/>
          <p:nvPr/>
        </p:nvSpPr>
        <p:spPr>
          <a:xfrm>
            <a:off x="3760236" y="5328035"/>
            <a:ext cx="2052735" cy="369332"/>
          </a:xfrm>
          <a:prstGeom prst="rect">
            <a:avLst/>
          </a:prstGeom>
          <a:noFill/>
        </p:spPr>
        <p:txBody>
          <a:bodyPr wrap="square">
            <a:spAutoFit/>
          </a:bodyPr>
          <a:lstStyle/>
          <a:p>
            <a:r>
              <a:rPr lang="en-US" dirty="0"/>
              <a:t>10 year olds – 8pm</a:t>
            </a:r>
            <a:endParaRPr lang="en-GB" dirty="0"/>
          </a:p>
        </p:txBody>
      </p:sp>
      <p:sp>
        <p:nvSpPr>
          <p:cNvPr id="34" name="TextBox 33">
            <a:extLst>
              <a:ext uri="{FF2B5EF4-FFF2-40B4-BE49-F238E27FC236}">
                <a16:creationId xmlns:a16="http://schemas.microsoft.com/office/drawing/2014/main" id="{B060643D-9981-4A60-CD5B-576CA5CC22C3}"/>
              </a:ext>
            </a:extLst>
          </p:cNvPr>
          <p:cNvSpPr txBox="1"/>
          <p:nvPr/>
        </p:nvSpPr>
        <p:spPr>
          <a:xfrm>
            <a:off x="3760235" y="5657737"/>
            <a:ext cx="3219123" cy="369332"/>
          </a:xfrm>
          <a:prstGeom prst="rect">
            <a:avLst/>
          </a:prstGeom>
          <a:noFill/>
        </p:spPr>
        <p:txBody>
          <a:bodyPr wrap="square">
            <a:spAutoFit/>
          </a:bodyPr>
          <a:lstStyle/>
          <a:p>
            <a:r>
              <a:rPr lang="en-US" dirty="0"/>
              <a:t>11 &amp; 12-year-olds – 8.30pm </a:t>
            </a:r>
            <a:endParaRPr lang="en-GB" dirty="0"/>
          </a:p>
        </p:txBody>
      </p:sp>
      <p:sp>
        <p:nvSpPr>
          <p:cNvPr id="36" name="TextBox 35">
            <a:extLst>
              <a:ext uri="{FF2B5EF4-FFF2-40B4-BE49-F238E27FC236}">
                <a16:creationId xmlns:a16="http://schemas.microsoft.com/office/drawing/2014/main" id="{0C2FDA94-8675-BE7A-8050-2AB27B4F55C8}"/>
              </a:ext>
            </a:extLst>
          </p:cNvPr>
          <p:cNvSpPr txBox="1"/>
          <p:nvPr/>
        </p:nvSpPr>
        <p:spPr>
          <a:xfrm>
            <a:off x="1452308" y="6238511"/>
            <a:ext cx="3489649" cy="369332"/>
          </a:xfrm>
          <a:prstGeom prst="rect">
            <a:avLst/>
          </a:prstGeom>
          <a:noFill/>
        </p:spPr>
        <p:txBody>
          <a:bodyPr wrap="square">
            <a:spAutoFit/>
          </a:bodyPr>
          <a:lstStyle/>
          <a:p>
            <a:r>
              <a:rPr lang="en-US" b="1" u="sng" cap="small" dirty="0"/>
              <a:t>Weekends will be 30 minutes later. </a:t>
            </a:r>
            <a:endParaRPr lang="en-GB" b="1" u="sng" cap="small" dirty="0"/>
          </a:p>
        </p:txBody>
      </p:sp>
      <p:sp>
        <p:nvSpPr>
          <p:cNvPr id="38" name="TextBox 37">
            <a:extLst>
              <a:ext uri="{FF2B5EF4-FFF2-40B4-BE49-F238E27FC236}">
                <a16:creationId xmlns:a16="http://schemas.microsoft.com/office/drawing/2014/main" id="{6694A0F0-BE69-EB9A-3EFB-02CE2A516B26}"/>
              </a:ext>
            </a:extLst>
          </p:cNvPr>
          <p:cNvSpPr txBox="1"/>
          <p:nvPr/>
        </p:nvSpPr>
        <p:spPr>
          <a:xfrm>
            <a:off x="7694676" y="1101952"/>
            <a:ext cx="2516124" cy="1754326"/>
          </a:xfrm>
          <a:prstGeom prst="rect">
            <a:avLst/>
          </a:prstGeom>
          <a:noFill/>
        </p:spPr>
        <p:txBody>
          <a:bodyPr wrap="square">
            <a:spAutoFit/>
          </a:bodyPr>
          <a:lstStyle/>
          <a:p>
            <a:r>
              <a:rPr lang="en-US" dirty="0"/>
              <a:t>You are not allowed in each others bedroom with the door shut, so carers will be there at all times if you are in each others room. </a:t>
            </a:r>
            <a:endParaRPr lang="en-GB" dirty="0"/>
          </a:p>
        </p:txBody>
      </p:sp>
      <p:pic>
        <p:nvPicPr>
          <p:cNvPr id="8194" name="Picture 2" descr="Not Allowed eBook : Portuondo, Mardria ...">
            <a:extLst>
              <a:ext uri="{FF2B5EF4-FFF2-40B4-BE49-F238E27FC236}">
                <a16:creationId xmlns:a16="http://schemas.microsoft.com/office/drawing/2014/main" id="{E0F1CF9A-8C4B-2ED6-41C2-1CA74E7B28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276" b="24642"/>
          <a:stretch/>
        </p:blipFill>
        <p:spPr bwMode="auto">
          <a:xfrm>
            <a:off x="8275716" y="2976867"/>
            <a:ext cx="1354043" cy="1401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Tell Time on an Analog Clock - Lesson ...">
            <a:extLst>
              <a:ext uri="{FF2B5EF4-FFF2-40B4-BE49-F238E27FC236}">
                <a16:creationId xmlns:a16="http://schemas.microsoft.com/office/drawing/2014/main" id="{27B56D9B-60E3-0CCF-D9A9-40847F494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2204" y="1452518"/>
            <a:ext cx="2133600"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83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3480</Words>
  <Application>Microsoft Office PowerPoint</Application>
  <PresentationFormat>Widescreen</PresentationFormat>
  <Paragraphs>325</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Castellar</vt:lpstr>
      <vt:lpstr>Tw Cen MT</vt:lpstr>
      <vt:lpstr>Tw Cen MT Condensed</vt:lpstr>
      <vt:lpstr>Verdana</vt:lpstr>
      <vt:lpstr>Wingdings 3</vt:lpstr>
      <vt:lpstr>Integral</vt:lpstr>
      <vt:lpstr>Welcome to Felix house</vt:lpstr>
      <vt:lpstr>Welcome to Felix house</vt:lpstr>
      <vt:lpstr>Welcome to Felix house</vt:lpstr>
      <vt:lpstr>PowerPoint Presentation</vt:lpstr>
      <vt:lpstr>Welcome to Felix house</vt:lpstr>
      <vt:lpstr>You get to set up your room how you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Jerome Laidlaw</dc:creator>
  <cp:lastModifiedBy>Jerome Laidlaw</cp:lastModifiedBy>
  <cp:revision>28</cp:revision>
  <dcterms:created xsi:type="dcterms:W3CDTF">2024-07-03T15:44:33Z</dcterms:created>
  <dcterms:modified xsi:type="dcterms:W3CDTF">2024-10-07T15:12:49Z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